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22"/>
  </p:notesMasterIdLst>
  <p:sldIdLst>
    <p:sldId id="268" r:id="rId5"/>
    <p:sldId id="276" r:id="rId6"/>
    <p:sldId id="270" r:id="rId7"/>
    <p:sldId id="278" r:id="rId8"/>
    <p:sldId id="279" r:id="rId9"/>
    <p:sldId id="280" r:id="rId10"/>
    <p:sldId id="281" r:id="rId11"/>
    <p:sldId id="283" r:id="rId12"/>
    <p:sldId id="284" r:id="rId13"/>
    <p:sldId id="285" r:id="rId14"/>
    <p:sldId id="287" r:id="rId15"/>
    <p:sldId id="288" r:id="rId16"/>
    <p:sldId id="290" r:id="rId17"/>
    <p:sldId id="289" r:id="rId18"/>
    <p:sldId id="286" r:id="rId19"/>
    <p:sldId id="291"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050C"/>
    <a:srgbClr val="0479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B10684-218D-AA40-E439-B3C8B84CF325}" v="173" dt="2025-01-22T23:23:44.423"/>
    <p1510:client id="{574EFB81-B992-4D76-1ABA-AEF804785663}" v="69" dt="2025-01-23T19:19:12.231"/>
    <p1510:client id="{5B98F86C-8D72-9285-AA75-CCD2622F2C44}" v="1748" dt="2025-01-22T21:34:06.403"/>
    <p1510:client id="{5FE34695-7907-4337-A75A-9FCEC1D4C8C1}" v="10" dt="2025-01-22T06:46:37.433"/>
    <p1510:client id="{62E51DA9-56D2-0740-CFA6-4280520D54CC}" v="767" dt="2025-01-22T22:08:53.048"/>
    <p1510:client id="{812CCA70-38A7-D4AB-7B6E-F48AC51D9892}" v="160" dt="2025-01-23T01:32:25.775"/>
    <p1510:client id="{96436DA9-52B0-D38D-DB78-B3D4109A60DE}" v="410" dt="2025-01-23T03:58:36.351"/>
    <p1510:client id="{A185F0A5-AD96-D4D3-A91C-83023EDA7E35}" v="223" dt="2025-01-23T21:19:41.496"/>
    <p1510:client id="{BBBE77E6-5174-F902-4F3F-17F70596F224}" v="3" dt="2025-01-23T04:04:00.9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21671-7E6C-7746-AF0D-CD197AFDFB61}" type="datetimeFigureOut">
              <a:rPr lang="en-US" smtClean="0"/>
              <a:t>1/23/2025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80FB02-D9C2-6A4D-8A7B-43D279C71DB2}" type="slidenum">
              <a:rPr lang="en-US" smtClean="0"/>
              <a:t>‹#›</a:t>
            </a:fld>
            <a:endParaRPr lang="en-US"/>
          </a:p>
        </p:txBody>
      </p:sp>
    </p:spTree>
    <p:extLst>
      <p:ext uri="{BB962C8B-B14F-4D97-AF65-F5344CB8AC3E}">
        <p14:creationId xmlns:p14="http://schemas.microsoft.com/office/powerpoint/2010/main" val="2492903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31B425-093C-0149-952F-11573DF09F2E}"/>
              </a:ext>
              <a:ext uri="{C183D7F6-B498-43B3-948B-1728B52AA6E4}">
                <adec:decorative xmlns:adec="http://schemas.microsoft.com/office/drawing/2017/decorative" val="0"/>
              </a:ext>
            </a:extLst>
          </p:cNvPr>
          <p:cNvSpPr/>
          <p:nvPr userDrawn="1"/>
        </p:nvSpPr>
        <p:spPr>
          <a:xfrm>
            <a:off x="851888" y="3218871"/>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1AB265-C0D2-A543-B156-B0221787BF01}"/>
              </a:ext>
              <a:ext uri="{C183D7F6-B498-43B3-948B-1728B52AA6E4}">
                <adec:decorative xmlns:adec="http://schemas.microsoft.com/office/drawing/2017/decorative" val="1"/>
              </a:ext>
            </a:extLst>
          </p:cNvPr>
          <p:cNvSpPr/>
          <p:nvPr userDrawn="1"/>
        </p:nvSpPr>
        <p:spPr>
          <a:xfrm>
            <a:off x="0" y="5733906"/>
            <a:ext cx="12192000" cy="1124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0">
            <a:extLst>
              <a:ext uri="{FF2B5EF4-FFF2-40B4-BE49-F238E27FC236}">
                <a16:creationId xmlns:a16="http://schemas.microsoft.com/office/drawing/2014/main" id="{BB10240F-B4BA-0448-B9CB-BAB80DBF6BF3}"/>
              </a:ext>
            </a:extLst>
          </p:cNvPr>
          <p:cNvSpPr>
            <a:spLocks noGrp="1"/>
          </p:cNvSpPr>
          <p:nvPr>
            <p:ph type="body" sz="quarter" idx="12" hasCustomPrompt="1"/>
          </p:nvPr>
        </p:nvSpPr>
        <p:spPr>
          <a:xfrm>
            <a:off x="851889" y="3519488"/>
            <a:ext cx="8334246" cy="701877"/>
          </a:xfrm>
        </p:spPr>
        <p:txBody>
          <a:bodyPr anchor="t">
            <a:noAutofit/>
          </a:bodyPr>
          <a:lstStyle>
            <a:lvl1pPr marL="0" indent="0">
              <a:buNone/>
              <a:defRPr sz="2300">
                <a:solidFill>
                  <a:schemeClr val="tx1">
                    <a:lumMod val="75000"/>
                    <a:lumOff val="25000"/>
                  </a:schemeClr>
                </a:solidFill>
              </a:defRPr>
            </a:lvl1pPr>
          </a:lstStyle>
          <a:p>
            <a:pPr lvl="0"/>
            <a:r>
              <a:rPr lang="en-US"/>
              <a:t>Insert subtitle, date or other important information, not to exceed two lines </a:t>
            </a:r>
          </a:p>
        </p:txBody>
      </p:sp>
      <p:sp>
        <p:nvSpPr>
          <p:cNvPr id="13" name="Text Placeholder 10">
            <a:extLst>
              <a:ext uri="{FF2B5EF4-FFF2-40B4-BE49-F238E27FC236}">
                <a16:creationId xmlns:a16="http://schemas.microsoft.com/office/drawing/2014/main" id="{254FFE49-5199-9649-BB93-1060548611E9}"/>
              </a:ext>
            </a:extLst>
          </p:cNvPr>
          <p:cNvSpPr>
            <a:spLocks noGrp="1"/>
          </p:cNvSpPr>
          <p:nvPr>
            <p:ph type="body" sz="quarter" idx="13" hasCustomPrompt="1"/>
          </p:nvPr>
        </p:nvSpPr>
        <p:spPr>
          <a:xfrm>
            <a:off x="851889" y="5953913"/>
            <a:ext cx="10311412" cy="523088"/>
          </a:xfrm>
        </p:spPr>
        <p:txBody>
          <a:bodyPr anchor="t" anchorCtr="0">
            <a:normAutofit/>
          </a:bodyPr>
          <a:lstStyle>
            <a:lvl1pPr marL="0" indent="0">
              <a:buNone/>
              <a:defRPr sz="1800" b="1">
                <a:solidFill>
                  <a:schemeClr val="bg1"/>
                </a:solidFill>
              </a:defRPr>
            </a:lvl1pPr>
          </a:lstStyle>
          <a:p>
            <a:pPr lvl="0"/>
            <a:r>
              <a:rPr lang="en-US"/>
              <a:t>Insert name, position, unit/faculty</a:t>
            </a:r>
          </a:p>
        </p:txBody>
      </p:sp>
      <p:sp>
        <p:nvSpPr>
          <p:cNvPr id="2" name="Title 1">
            <a:extLst>
              <a:ext uri="{FF2B5EF4-FFF2-40B4-BE49-F238E27FC236}">
                <a16:creationId xmlns:a16="http://schemas.microsoft.com/office/drawing/2014/main" id="{5EC7DDB1-82A5-B7B2-21F2-EAF249AE8EB7}"/>
              </a:ext>
            </a:extLst>
          </p:cNvPr>
          <p:cNvSpPr>
            <a:spLocks noGrp="1"/>
          </p:cNvSpPr>
          <p:nvPr>
            <p:ph type="title" hasCustomPrompt="1"/>
          </p:nvPr>
        </p:nvSpPr>
        <p:spPr>
          <a:xfrm>
            <a:off x="851888" y="905690"/>
            <a:ext cx="8334246" cy="2106570"/>
          </a:xfrm>
        </p:spPr>
        <p:txBody>
          <a:bodyPr rIns="91440">
            <a:normAutofit/>
          </a:bodyPr>
          <a:lstStyle>
            <a:lvl1pPr>
              <a:defRPr sz="4000">
                <a:solidFill>
                  <a:schemeClr val="tx1">
                    <a:lumMod val="90000"/>
                    <a:lumOff val="10000"/>
                  </a:schemeClr>
                </a:solidFill>
              </a:defRPr>
            </a:lvl1pPr>
          </a:lstStyle>
          <a:p>
            <a:r>
              <a:rPr lang="en-US"/>
              <a:t>Insert slide title in title or sentence case</a:t>
            </a:r>
          </a:p>
        </p:txBody>
      </p:sp>
    </p:spTree>
    <p:extLst>
      <p:ext uri="{BB962C8B-B14F-4D97-AF65-F5344CB8AC3E}">
        <p14:creationId xmlns:p14="http://schemas.microsoft.com/office/powerpoint/2010/main" val="4126455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End-bl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05D359-7029-C74B-8048-D1347E3FF64A}"/>
              </a:ext>
              <a:ext uri="{C183D7F6-B498-43B3-948B-1728B52AA6E4}">
                <adec:decorative xmlns:adec="http://schemas.microsoft.com/office/drawing/2017/decorative" val="1"/>
              </a:ext>
            </a:extLst>
          </p:cNvPr>
          <p:cNvSpPr/>
          <p:nvPr userDrawn="1"/>
        </p:nvSpPr>
        <p:spPr>
          <a:xfrm>
            <a:off x="0" y="-9939"/>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UW–Madison logo with white text on a black background">
            <a:extLst>
              <a:ext uri="{FF2B5EF4-FFF2-40B4-BE49-F238E27FC236}">
                <a16:creationId xmlns:a16="http://schemas.microsoft.com/office/drawing/2014/main" id="{9442AFA6-CAED-D743-9BD0-FB7276EC21DE}"/>
              </a:ext>
            </a:extLst>
          </p:cNvPr>
          <p:cNvPicPr>
            <a:picLocks noChangeAspect="1"/>
          </p:cNvPicPr>
          <p:nvPr userDrawn="1"/>
        </p:nvPicPr>
        <p:blipFill>
          <a:blip r:embed="rId2"/>
          <a:stretch>
            <a:fillRect/>
          </a:stretch>
        </p:blipFill>
        <p:spPr>
          <a:xfrm>
            <a:off x="4557092" y="2911281"/>
            <a:ext cx="3077817" cy="1035438"/>
          </a:xfrm>
          <a:prstGeom prst="rect">
            <a:avLst/>
          </a:prstGeom>
        </p:spPr>
      </p:pic>
      <p:sp>
        <p:nvSpPr>
          <p:cNvPr id="2" name="Title 1">
            <a:extLst>
              <a:ext uri="{FF2B5EF4-FFF2-40B4-BE49-F238E27FC236}">
                <a16:creationId xmlns:a16="http://schemas.microsoft.com/office/drawing/2014/main" id="{B5D12E06-23AB-9F35-311A-C472E2F129AB}"/>
              </a:ext>
            </a:extLst>
          </p:cNvPr>
          <p:cNvSpPr>
            <a:spLocks noGrp="1"/>
          </p:cNvSpPr>
          <p:nvPr>
            <p:ph type="title" hasCustomPrompt="1"/>
          </p:nvPr>
        </p:nvSpPr>
        <p:spPr>
          <a:xfrm>
            <a:off x="0" y="-251986"/>
            <a:ext cx="10668000" cy="242047"/>
          </a:xfrm>
        </p:spPr>
        <p:txBody>
          <a:bodyPr>
            <a:normAutofit/>
          </a:bodyPr>
          <a:lstStyle>
            <a:lvl1pPr>
              <a:defRPr sz="1200" b="0" i="0">
                <a:latin typeface="Arial" panose="020B0604020202020204" pitchFamily="34" charset="0"/>
                <a:cs typeface="Arial" panose="020B0604020202020204" pitchFamily="34" charset="0"/>
              </a:defRPr>
            </a:lvl1pPr>
          </a:lstStyle>
          <a:p>
            <a:r>
              <a:rPr lang="en-US"/>
              <a:t>Black Closing Slide</a:t>
            </a:r>
          </a:p>
        </p:txBody>
      </p:sp>
    </p:spTree>
    <p:extLst>
      <p:ext uri="{BB962C8B-B14F-4D97-AF65-F5344CB8AC3E}">
        <p14:creationId xmlns:p14="http://schemas.microsoft.com/office/powerpoint/2010/main" val="231482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dar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B1C6F3-8D05-7245-98E0-6A89EF37B52B}"/>
              </a:ext>
              <a:ext uri="{C183D7F6-B498-43B3-948B-1728B52AA6E4}">
                <adec:decorative xmlns:adec="http://schemas.microsoft.com/office/drawing/2017/decorative" val="1"/>
              </a:ext>
            </a:extLst>
          </p:cNvPr>
          <p:cNvSpPr/>
          <p:nvPr userDrawn="1"/>
        </p:nvSpPr>
        <p:spPr>
          <a:xfrm>
            <a:off x="0" y="0"/>
            <a:ext cx="12192000" cy="5733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1B425-093C-0149-952F-11573DF09F2E}"/>
              </a:ext>
              <a:ext uri="{C183D7F6-B498-43B3-948B-1728B52AA6E4}">
                <adec:decorative xmlns:adec="http://schemas.microsoft.com/office/drawing/2017/decorative" val="1"/>
              </a:ext>
            </a:extLst>
          </p:cNvPr>
          <p:cNvSpPr/>
          <p:nvPr userDrawn="1"/>
        </p:nvSpPr>
        <p:spPr>
          <a:xfrm>
            <a:off x="851888" y="3218871"/>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0">
            <a:extLst>
              <a:ext uri="{FF2B5EF4-FFF2-40B4-BE49-F238E27FC236}">
                <a16:creationId xmlns:a16="http://schemas.microsoft.com/office/drawing/2014/main" id="{BB10240F-B4BA-0448-B9CB-BAB80DBF6BF3}"/>
              </a:ext>
            </a:extLst>
          </p:cNvPr>
          <p:cNvSpPr>
            <a:spLocks noGrp="1"/>
          </p:cNvSpPr>
          <p:nvPr>
            <p:ph type="body" sz="quarter" idx="12" hasCustomPrompt="1"/>
          </p:nvPr>
        </p:nvSpPr>
        <p:spPr>
          <a:xfrm>
            <a:off x="851889" y="3519488"/>
            <a:ext cx="8334246" cy="701877"/>
          </a:xfrm>
        </p:spPr>
        <p:txBody>
          <a:bodyPr anchor="t">
            <a:noAutofit/>
          </a:bodyPr>
          <a:lstStyle>
            <a:lvl1pPr marL="0" indent="0">
              <a:buNone/>
              <a:defRPr sz="2300">
                <a:solidFill>
                  <a:schemeClr val="tx1">
                    <a:lumMod val="25000"/>
                    <a:lumOff val="75000"/>
                  </a:schemeClr>
                </a:solidFill>
              </a:defRPr>
            </a:lvl1pPr>
          </a:lstStyle>
          <a:p>
            <a:pPr lvl="0"/>
            <a:r>
              <a:rPr lang="en-US"/>
              <a:t>Insert subtitle, date or other important information, not to exceed two lines </a:t>
            </a:r>
          </a:p>
        </p:txBody>
      </p:sp>
      <p:sp>
        <p:nvSpPr>
          <p:cNvPr id="13" name="Text Placeholder 10">
            <a:extLst>
              <a:ext uri="{FF2B5EF4-FFF2-40B4-BE49-F238E27FC236}">
                <a16:creationId xmlns:a16="http://schemas.microsoft.com/office/drawing/2014/main" id="{254FFE49-5199-9649-BB93-1060548611E9}"/>
              </a:ext>
            </a:extLst>
          </p:cNvPr>
          <p:cNvSpPr>
            <a:spLocks noGrp="1"/>
          </p:cNvSpPr>
          <p:nvPr>
            <p:ph type="body" sz="quarter" idx="13" hasCustomPrompt="1"/>
          </p:nvPr>
        </p:nvSpPr>
        <p:spPr>
          <a:xfrm>
            <a:off x="851889" y="5953913"/>
            <a:ext cx="10311412" cy="523088"/>
          </a:xfrm>
        </p:spPr>
        <p:txBody>
          <a:bodyPr anchor="t" anchorCtr="0">
            <a:normAutofit/>
          </a:bodyPr>
          <a:lstStyle>
            <a:lvl1pPr marL="0" indent="0">
              <a:buNone/>
              <a:defRPr sz="1800" b="1">
                <a:solidFill>
                  <a:schemeClr val="tx1">
                    <a:lumMod val="90000"/>
                    <a:lumOff val="10000"/>
                  </a:schemeClr>
                </a:solidFill>
              </a:defRPr>
            </a:lvl1pPr>
          </a:lstStyle>
          <a:p>
            <a:pPr lvl="0"/>
            <a:r>
              <a:rPr lang="en-US"/>
              <a:t>Insert name, position, unit/faculty</a:t>
            </a:r>
          </a:p>
        </p:txBody>
      </p:sp>
      <p:sp>
        <p:nvSpPr>
          <p:cNvPr id="8" name="Rectangle 7">
            <a:extLst>
              <a:ext uri="{FF2B5EF4-FFF2-40B4-BE49-F238E27FC236}">
                <a16:creationId xmlns:a16="http://schemas.microsoft.com/office/drawing/2014/main" id="{DBD50E08-9389-704F-B967-8B33E01F63EE}"/>
              </a:ext>
            </a:extLst>
          </p:cNvPr>
          <p:cNvSpPr/>
          <p:nvPr userDrawn="1"/>
        </p:nvSpPr>
        <p:spPr>
          <a:xfrm>
            <a:off x="11506200" y="9797"/>
            <a:ext cx="570641"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ogo&#10;&#10;Description automatically generated">
            <a:extLst>
              <a:ext uri="{FF2B5EF4-FFF2-40B4-BE49-F238E27FC236}">
                <a16:creationId xmlns:a16="http://schemas.microsoft.com/office/drawing/2014/main" id="{DA47717F-59FB-F445-B50C-D4B473F1A79E}"/>
              </a:ext>
            </a:extLst>
          </p:cNvPr>
          <p:cNvPicPr>
            <a:picLocks noChangeAspect="1"/>
          </p:cNvPicPr>
          <p:nvPr userDrawn="1"/>
        </p:nvPicPr>
        <p:blipFill>
          <a:blip r:embed="rId2"/>
          <a:stretch>
            <a:fillRect/>
          </a:stretch>
        </p:blipFill>
        <p:spPr>
          <a:xfrm>
            <a:off x="11563459" y="232022"/>
            <a:ext cx="456122" cy="716763"/>
          </a:xfrm>
          <a:prstGeom prst="rect">
            <a:avLst/>
          </a:prstGeom>
        </p:spPr>
      </p:pic>
      <p:sp>
        <p:nvSpPr>
          <p:cNvPr id="3" name="Title 1">
            <a:extLst>
              <a:ext uri="{FF2B5EF4-FFF2-40B4-BE49-F238E27FC236}">
                <a16:creationId xmlns:a16="http://schemas.microsoft.com/office/drawing/2014/main" id="{F1048FA7-FE9A-2229-BF1C-BEC488C5557F}"/>
              </a:ext>
            </a:extLst>
          </p:cNvPr>
          <p:cNvSpPr>
            <a:spLocks noGrp="1"/>
          </p:cNvSpPr>
          <p:nvPr>
            <p:ph type="title" hasCustomPrompt="1"/>
          </p:nvPr>
        </p:nvSpPr>
        <p:spPr>
          <a:xfrm>
            <a:off x="850347" y="905691"/>
            <a:ext cx="8334246" cy="2106570"/>
          </a:xfrm>
        </p:spPr>
        <p:txBody>
          <a:bodyPr rIns="91440">
            <a:normAutofit/>
          </a:bodyPr>
          <a:lstStyle>
            <a:lvl1pPr>
              <a:defRPr sz="4000">
                <a:solidFill>
                  <a:schemeClr val="bg1"/>
                </a:solidFill>
              </a:defRPr>
            </a:lvl1pPr>
          </a:lstStyle>
          <a:p>
            <a:r>
              <a:rPr lang="en-US"/>
              <a:t>Insert slide title in title or sentence case</a:t>
            </a:r>
          </a:p>
        </p:txBody>
      </p:sp>
    </p:spTree>
    <p:extLst>
      <p:ext uri="{BB962C8B-B14F-4D97-AF65-F5344CB8AC3E}">
        <p14:creationId xmlns:p14="http://schemas.microsoft.com/office/powerpoint/2010/main" val="3437924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_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B8D4A-1484-2705-3193-0B1575E02323}"/>
              </a:ext>
            </a:extLst>
          </p:cNvPr>
          <p:cNvSpPr>
            <a:spLocks noGrp="1"/>
          </p:cNvSpPr>
          <p:nvPr>
            <p:ph type="title" hasCustomPrompt="1"/>
          </p:nvPr>
        </p:nvSpPr>
        <p:spPr/>
        <p:txBody>
          <a:bodyPr rIns="91440"/>
          <a:lstStyle>
            <a:lvl1pPr>
              <a:defRPr>
                <a:solidFill>
                  <a:schemeClr val="tx1">
                    <a:lumMod val="90000"/>
                    <a:lumOff val="10000"/>
                  </a:schemeClr>
                </a:solidFill>
              </a:defRPr>
            </a:lvl1pPr>
          </a:lstStyle>
          <a:p>
            <a:r>
              <a:rPr lang="en-US"/>
              <a:t>Insert slide title in title or sentence case</a:t>
            </a:r>
          </a:p>
        </p:txBody>
      </p:sp>
      <p:sp>
        <p:nvSpPr>
          <p:cNvPr id="5" name="Footer Placeholder 4"/>
          <p:cNvSpPr>
            <a:spLocks noGrp="1"/>
          </p:cNvSpPr>
          <p:nvPr>
            <p:ph type="ftr" sz="quarter" idx="11"/>
          </p:nvPr>
        </p:nvSpPr>
        <p:spPr/>
        <p:txBody>
          <a:bodyPr/>
          <a:lstStyle/>
          <a:p>
            <a:r>
              <a:rPr lang="en-US"/>
              <a:t>Department of Electrical and Computer Engineering</a:t>
            </a:r>
          </a:p>
        </p:txBody>
      </p:sp>
      <p:sp>
        <p:nvSpPr>
          <p:cNvPr id="7" name="Rectangle 6">
            <a:extLst>
              <a:ext uri="{FF2B5EF4-FFF2-40B4-BE49-F238E27FC236}">
                <a16:creationId xmlns:a16="http://schemas.microsoft.com/office/drawing/2014/main" id="{4EDFC75F-7C56-4347-B180-B45A7C3C2BFE}"/>
              </a:ext>
              <a:ext uri="{C183D7F6-B498-43B3-948B-1728B52AA6E4}">
                <adec:decorative xmlns:adec="http://schemas.microsoft.com/office/drawing/2017/decorative" val="1"/>
              </a:ext>
            </a:extLst>
          </p:cNvPr>
          <p:cNvSpPr/>
          <p:nvPr userDrawn="1"/>
        </p:nvSpPr>
        <p:spPr>
          <a:xfrm>
            <a:off x="495300" y="1625704"/>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733615FB-E867-334E-BB0E-3B18A2659575}"/>
              </a:ext>
            </a:extLst>
          </p:cNvPr>
          <p:cNvSpPr>
            <a:spLocks noGrp="1"/>
          </p:cNvSpPr>
          <p:nvPr>
            <p:ph sz="quarter" idx="13" hasCustomPrompt="1"/>
          </p:nvPr>
        </p:nvSpPr>
        <p:spPr>
          <a:xfrm>
            <a:off x="1485900" y="1840447"/>
            <a:ext cx="9677400" cy="4446053"/>
          </a:xfrm>
        </p:spPr>
        <p:txBody>
          <a:bodyPr>
            <a:normAutofit/>
          </a:bodyPr>
          <a:lstStyle>
            <a:lvl1pPr marL="228600" indent="-228600">
              <a:buFont typeface="Arial" panose="020B0604020202020204" pitchFamily="34" charset="0"/>
              <a:buChar char="•"/>
              <a:tabLst/>
              <a:defRPr sz="2600">
                <a:solidFill>
                  <a:schemeClr val="tx1">
                    <a:lumMod val="90000"/>
                    <a:lumOff val="10000"/>
                  </a:schemeClr>
                </a:solidFill>
              </a:defRPr>
            </a:lvl1pPr>
            <a:lvl2pPr>
              <a:defRPr sz="2100"/>
            </a:lvl2pPr>
            <a:lvl3pPr>
              <a:defRPr sz="2100"/>
            </a:lvl3pPr>
            <a:lvl4pPr>
              <a:defRPr sz="2100"/>
            </a:lvl4pPr>
            <a:lvl5pPr>
              <a:defRPr sz="2100"/>
            </a:lvl5pPr>
          </a:lstStyle>
          <a:p>
            <a:pPr lvl="0"/>
            <a:r>
              <a:rPr lang="en-US"/>
              <a:t>Bulleted list</a:t>
            </a:r>
          </a:p>
          <a:p>
            <a:pPr lvl="0"/>
            <a:r>
              <a:rPr lang="en-US"/>
              <a:t>Bulleted list</a:t>
            </a:r>
          </a:p>
          <a:p>
            <a:pPr lvl="0"/>
            <a:r>
              <a:rPr lang="en-US"/>
              <a:t>Bulleted list</a:t>
            </a:r>
          </a:p>
        </p:txBody>
      </p:sp>
      <p:sp>
        <p:nvSpPr>
          <p:cNvPr id="13" name="Text Placeholder 12">
            <a:extLst>
              <a:ext uri="{FF2B5EF4-FFF2-40B4-BE49-F238E27FC236}">
                <a16:creationId xmlns:a16="http://schemas.microsoft.com/office/drawing/2014/main" id="{73A315EF-C99D-DF4A-94FC-CDB4F9DECBFE}"/>
              </a:ext>
            </a:extLst>
          </p:cNvPr>
          <p:cNvSpPr>
            <a:spLocks noGrp="1"/>
          </p:cNvSpPr>
          <p:nvPr>
            <p:ph type="body" sz="quarter" idx="14" hasCustomPrompt="1"/>
          </p:nvPr>
        </p:nvSpPr>
        <p:spPr>
          <a:xfrm>
            <a:off x="0" y="6498902"/>
            <a:ext cx="6345327" cy="350865"/>
          </a:xfrm>
          <a:solidFill>
            <a:schemeClr val="accent1"/>
          </a:solidFill>
          <a:ln>
            <a:noFill/>
          </a:ln>
        </p:spPr>
        <p:txBody>
          <a:bodyPr wrap="none" lIns="274320" tIns="64008" rIns="91440" bIns="91440" anchor="ctr" anchorCtr="0">
            <a:spAutoFit/>
          </a:bodyPr>
          <a:lstStyle>
            <a:lvl1pPr marL="0" indent="0">
              <a:buNone/>
              <a:defRPr sz="1400">
                <a:solidFill>
                  <a:schemeClr val="bg1"/>
                </a:solidFill>
              </a:defRPr>
            </a:lvl1pPr>
            <a:lvl2pPr>
              <a:defRPr sz="1400"/>
            </a:lvl2pPr>
            <a:lvl3pPr>
              <a:defRPr sz="1400"/>
            </a:lvl3pPr>
            <a:lvl4pPr>
              <a:defRPr sz="1400"/>
            </a:lvl4pPr>
            <a:lvl5pPr>
              <a:defRPr sz="1400"/>
            </a:lvl5pPr>
          </a:lstStyle>
          <a:p>
            <a:pPr lvl="0"/>
            <a:r>
              <a:rPr lang="en-US"/>
              <a:t>Insert presentation topic or department/unit name (text box will expand to fit)</a:t>
            </a:r>
          </a:p>
        </p:txBody>
      </p:sp>
    </p:spTree>
    <p:extLst>
      <p:ext uri="{BB962C8B-B14F-4D97-AF65-F5344CB8AC3E}">
        <p14:creationId xmlns:p14="http://schemas.microsoft.com/office/powerpoint/2010/main" val="3626283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_2 column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Department of Electrical and Computer Engineering</a:t>
            </a:r>
          </a:p>
        </p:txBody>
      </p:sp>
      <p:sp>
        <p:nvSpPr>
          <p:cNvPr id="7" name="Rectangle 6">
            <a:extLst>
              <a:ext uri="{FF2B5EF4-FFF2-40B4-BE49-F238E27FC236}">
                <a16:creationId xmlns:a16="http://schemas.microsoft.com/office/drawing/2014/main" id="{4EDFC75F-7C56-4347-B180-B45A7C3C2BFE}"/>
              </a:ext>
              <a:ext uri="{C183D7F6-B498-43B3-948B-1728B52AA6E4}">
                <adec:decorative xmlns:adec="http://schemas.microsoft.com/office/drawing/2017/decorative" val="1"/>
              </a:ext>
            </a:extLst>
          </p:cNvPr>
          <p:cNvSpPr/>
          <p:nvPr userDrawn="1"/>
        </p:nvSpPr>
        <p:spPr>
          <a:xfrm>
            <a:off x="495300" y="1625704"/>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733615FB-E867-334E-BB0E-3B18A2659575}"/>
              </a:ext>
            </a:extLst>
          </p:cNvPr>
          <p:cNvSpPr>
            <a:spLocks noGrp="1"/>
          </p:cNvSpPr>
          <p:nvPr>
            <p:ph sz="quarter" idx="13" hasCustomPrompt="1"/>
          </p:nvPr>
        </p:nvSpPr>
        <p:spPr>
          <a:xfrm>
            <a:off x="1485900" y="1840447"/>
            <a:ext cx="4482548" cy="4446053"/>
          </a:xfrm>
        </p:spPr>
        <p:txBody>
          <a:bodyPr>
            <a:normAutofit/>
          </a:bodyPr>
          <a:lstStyle>
            <a:lvl1pPr marL="228600" indent="-228600">
              <a:buFont typeface="Arial" panose="020B0604020202020204" pitchFamily="34" charset="0"/>
              <a:buChar char="•"/>
              <a:tabLst/>
              <a:defRPr sz="2600">
                <a:solidFill>
                  <a:schemeClr val="tx1"/>
                </a:solidFill>
              </a:defRPr>
            </a:lvl1pPr>
            <a:lvl2pPr>
              <a:defRPr sz="2100"/>
            </a:lvl2pPr>
            <a:lvl3pPr>
              <a:defRPr sz="2100"/>
            </a:lvl3pPr>
            <a:lvl4pPr>
              <a:defRPr sz="2100"/>
            </a:lvl4pPr>
            <a:lvl5pPr>
              <a:defRPr sz="2100"/>
            </a:lvl5pPr>
          </a:lstStyle>
          <a:p>
            <a:pPr lvl="0"/>
            <a:r>
              <a:rPr lang="en-US"/>
              <a:t>Bulleted list</a:t>
            </a:r>
          </a:p>
          <a:p>
            <a:pPr lvl="0"/>
            <a:r>
              <a:rPr lang="en-US"/>
              <a:t>Bulleted list</a:t>
            </a:r>
          </a:p>
          <a:p>
            <a:pPr lvl="0"/>
            <a:r>
              <a:rPr lang="en-US"/>
              <a:t>Bulleted list</a:t>
            </a:r>
          </a:p>
        </p:txBody>
      </p:sp>
      <p:sp>
        <p:nvSpPr>
          <p:cNvPr id="13" name="Text Placeholder 12">
            <a:extLst>
              <a:ext uri="{FF2B5EF4-FFF2-40B4-BE49-F238E27FC236}">
                <a16:creationId xmlns:a16="http://schemas.microsoft.com/office/drawing/2014/main" id="{73A315EF-C99D-DF4A-94FC-CDB4F9DECBFE}"/>
              </a:ext>
            </a:extLst>
          </p:cNvPr>
          <p:cNvSpPr>
            <a:spLocks noGrp="1"/>
          </p:cNvSpPr>
          <p:nvPr>
            <p:ph type="body" sz="quarter" idx="14" hasCustomPrompt="1"/>
          </p:nvPr>
        </p:nvSpPr>
        <p:spPr>
          <a:xfrm>
            <a:off x="0" y="6498902"/>
            <a:ext cx="6345327" cy="350865"/>
          </a:xfrm>
          <a:solidFill>
            <a:schemeClr val="accent1"/>
          </a:solidFill>
          <a:ln>
            <a:noFill/>
          </a:ln>
        </p:spPr>
        <p:txBody>
          <a:bodyPr wrap="none" lIns="274320" tIns="64008" rIns="91440" bIns="91440" anchor="ctr" anchorCtr="0">
            <a:spAutoFit/>
          </a:bodyPr>
          <a:lstStyle>
            <a:lvl1pPr marL="0" indent="0">
              <a:buNone/>
              <a:defRPr sz="1400">
                <a:solidFill>
                  <a:schemeClr val="bg1"/>
                </a:solidFill>
              </a:defRPr>
            </a:lvl1pPr>
            <a:lvl2pPr>
              <a:defRPr sz="1400"/>
            </a:lvl2pPr>
            <a:lvl3pPr>
              <a:defRPr sz="1400"/>
            </a:lvl3pPr>
            <a:lvl4pPr>
              <a:defRPr sz="1400"/>
            </a:lvl4pPr>
            <a:lvl5pPr>
              <a:defRPr sz="1400"/>
            </a:lvl5pPr>
          </a:lstStyle>
          <a:p>
            <a:pPr lvl="0"/>
            <a:r>
              <a:rPr lang="en-US"/>
              <a:t>Insert presentation topic or department/unit name (text box will expand to fit)</a:t>
            </a:r>
          </a:p>
        </p:txBody>
      </p:sp>
      <p:sp>
        <p:nvSpPr>
          <p:cNvPr id="8" name="Content Placeholder 10">
            <a:extLst>
              <a:ext uri="{FF2B5EF4-FFF2-40B4-BE49-F238E27FC236}">
                <a16:creationId xmlns:a16="http://schemas.microsoft.com/office/drawing/2014/main" id="{B0DEE38D-2FF0-2A49-A7D1-AF607FA3AB7A}"/>
              </a:ext>
            </a:extLst>
          </p:cNvPr>
          <p:cNvSpPr>
            <a:spLocks noGrp="1"/>
          </p:cNvSpPr>
          <p:nvPr>
            <p:ph sz="quarter" idx="15" hasCustomPrompt="1"/>
          </p:nvPr>
        </p:nvSpPr>
        <p:spPr>
          <a:xfrm>
            <a:off x="6223554" y="1840447"/>
            <a:ext cx="4939746" cy="4446053"/>
          </a:xfrm>
        </p:spPr>
        <p:txBody>
          <a:bodyPr>
            <a:normAutofit/>
          </a:bodyPr>
          <a:lstStyle>
            <a:lvl1pPr marL="228600" indent="-228600">
              <a:buFont typeface="Arial" panose="020B0604020202020204" pitchFamily="34" charset="0"/>
              <a:buChar char="•"/>
              <a:tabLst/>
              <a:defRPr sz="2600">
                <a:solidFill>
                  <a:schemeClr val="tx1"/>
                </a:solidFill>
              </a:defRPr>
            </a:lvl1pPr>
            <a:lvl2pPr>
              <a:defRPr sz="2100"/>
            </a:lvl2pPr>
            <a:lvl3pPr>
              <a:defRPr sz="2100"/>
            </a:lvl3pPr>
            <a:lvl4pPr>
              <a:defRPr sz="2100"/>
            </a:lvl4pPr>
            <a:lvl5pPr>
              <a:defRPr sz="2100"/>
            </a:lvl5pPr>
          </a:lstStyle>
          <a:p>
            <a:pPr lvl="0"/>
            <a:r>
              <a:rPr lang="en-US"/>
              <a:t>Bulleted list</a:t>
            </a:r>
          </a:p>
          <a:p>
            <a:pPr lvl="0"/>
            <a:r>
              <a:rPr lang="en-US"/>
              <a:t>Bulleted list</a:t>
            </a:r>
          </a:p>
          <a:p>
            <a:pPr lvl="0"/>
            <a:r>
              <a:rPr lang="en-US"/>
              <a:t>Bulleted list</a:t>
            </a:r>
          </a:p>
        </p:txBody>
      </p:sp>
      <p:sp>
        <p:nvSpPr>
          <p:cNvPr id="2" name="Title 1">
            <a:extLst>
              <a:ext uri="{FF2B5EF4-FFF2-40B4-BE49-F238E27FC236}">
                <a16:creationId xmlns:a16="http://schemas.microsoft.com/office/drawing/2014/main" id="{C81D5C9C-09F6-F2DD-C583-AC7B6CA2B5A5}"/>
              </a:ext>
            </a:extLst>
          </p:cNvPr>
          <p:cNvSpPr>
            <a:spLocks noGrp="1"/>
          </p:cNvSpPr>
          <p:nvPr>
            <p:ph type="title" hasCustomPrompt="1"/>
          </p:nvPr>
        </p:nvSpPr>
        <p:spPr>
          <a:xfrm>
            <a:off x="495300" y="457200"/>
            <a:ext cx="10668000" cy="1066800"/>
          </a:xfrm>
        </p:spPr>
        <p:txBody>
          <a:bodyPr rIns="91440"/>
          <a:lstStyle>
            <a:lvl1pPr>
              <a:defRPr>
                <a:solidFill>
                  <a:schemeClr val="tx1">
                    <a:lumMod val="90000"/>
                    <a:lumOff val="10000"/>
                  </a:schemeClr>
                </a:solidFill>
              </a:defRPr>
            </a:lvl1pPr>
          </a:lstStyle>
          <a:p>
            <a:r>
              <a:rPr lang="en-US"/>
              <a:t>Insert slide title in title or sentence case</a:t>
            </a:r>
          </a:p>
        </p:txBody>
      </p:sp>
    </p:spTree>
    <p:extLst>
      <p:ext uri="{BB962C8B-B14F-4D97-AF65-F5344CB8AC3E}">
        <p14:creationId xmlns:p14="http://schemas.microsoft.com/office/powerpoint/2010/main" val="3740767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_r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7A194C-A4B8-2148-8BE0-5451BAAC534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8234"/>
            <a:ext cx="12192000" cy="6858000"/>
          </a:xfrm>
          <a:prstGeom prst="rect">
            <a:avLst/>
          </a:prstGeom>
        </p:spPr>
      </p:pic>
      <p:sp>
        <p:nvSpPr>
          <p:cNvPr id="12" name="Rectangle 11">
            <a:extLst>
              <a:ext uri="{FF2B5EF4-FFF2-40B4-BE49-F238E27FC236}">
                <a16:creationId xmlns:a16="http://schemas.microsoft.com/office/drawing/2014/main" id="{C7C912DB-E11B-3D4C-9D09-221D4E874712}"/>
              </a:ext>
              <a:ext uri="{C183D7F6-B498-43B3-948B-1728B52AA6E4}">
                <adec:decorative xmlns:adec="http://schemas.microsoft.com/office/drawing/2017/decorative" val="1"/>
              </a:ext>
            </a:extLst>
          </p:cNvPr>
          <p:cNvSpPr/>
          <p:nvPr userDrawn="1"/>
        </p:nvSpPr>
        <p:spPr>
          <a:xfrm>
            <a:off x="0" y="1024128"/>
            <a:ext cx="11163300" cy="5825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a:extLst>
              <a:ext uri="{FF2B5EF4-FFF2-40B4-BE49-F238E27FC236}">
                <a16:creationId xmlns:a16="http://schemas.microsoft.com/office/drawing/2014/main" id="{963DBCEB-EA83-B646-A716-9EAB713C5280}"/>
              </a:ext>
            </a:extLst>
          </p:cNvPr>
          <p:cNvSpPr>
            <a:spLocks noGrp="1"/>
          </p:cNvSpPr>
          <p:nvPr>
            <p:ph type="body" sz="quarter" idx="13" hasCustomPrompt="1"/>
          </p:nvPr>
        </p:nvSpPr>
        <p:spPr>
          <a:xfrm>
            <a:off x="1485900" y="4226928"/>
            <a:ext cx="5264150" cy="354459"/>
          </a:xfrm>
        </p:spPr>
        <p:txBody>
          <a:bodyPr>
            <a:noAutofit/>
          </a:bodyPr>
          <a:lstStyle>
            <a:lvl1pPr marL="0" indent="0">
              <a:buNone/>
              <a:defRPr sz="2300">
                <a:solidFill>
                  <a:schemeClr val="tx1">
                    <a:lumMod val="10000"/>
                    <a:lumOff val="90000"/>
                  </a:schemeClr>
                </a:solidFill>
              </a:defRPr>
            </a:lvl1pPr>
            <a:lvl2pPr>
              <a:defRPr sz="2100"/>
            </a:lvl2pPr>
            <a:lvl3pPr>
              <a:defRPr sz="2100"/>
            </a:lvl3pPr>
            <a:lvl4pPr>
              <a:defRPr sz="2100"/>
            </a:lvl4pPr>
            <a:lvl5pPr>
              <a:defRPr sz="2100"/>
            </a:lvl5pPr>
          </a:lstStyle>
          <a:p>
            <a:pPr lvl="0"/>
            <a:r>
              <a:rPr lang="en-US"/>
              <a:t>Insert subtitle if needed</a:t>
            </a:r>
          </a:p>
        </p:txBody>
      </p:sp>
      <p:sp>
        <p:nvSpPr>
          <p:cNvPr id="13" name="Freeform 12">
            <a:extLst>
              <a:ext uri="{FF2B5EF4-FFF2-40B4-BE49-F238E27FC236}">
                <a16:creationId xmlns:a16="http://schemas.microsoft.com/office/drawing/2014/main" id="{A2A8E911-3157-1444-8D3E-B3404B047192}"/>
              </a:ext>
            </a:extLst>
          </p:cNvPr>
          <p:cNvSpPr/>
          <p:nvPr userDrawn="1"/>
        </p:nvSpPr>
        <p:spPr>
          <a:xfrm>
            <a:off x="8714232" y="1024128"/>
            <a:ext cx="2449068" cy="5833872"/>
          </a:xfrm>
          <a:custGeom>
            <a:avLst/>
            <a:gdLst>
              <a:gd name="connsiteX0" fmla="*/ 0 w 3290316"/>
              <a:gd name="connsiteY0" fmla="*/ 0 h 6193766"/>
              <a:gd name="connsiteX1" fmla="*/ 1490472 w 3290316"/>
              <a:gd name="connsiteY1" fmla="*/ 0 h 6193766"/>
              <a:gd name="connsiteX2" fmla="*/ 2980944 w 3290316"/>
              <a:gd name="connsiteY2" fmla="*/ 0 h 6193766"/>
              <a:gd name="connsiteX3" fmla="*/ 3290316 w 3290316"/>
              <a:gd name="connsiteY3" fmla="*/ 0 h 6193766"/>
              <a:gd name="connsiteX4" fmla="*/ 3290316 w 3290316"/>
              <a:gd name="connsiteY4" fmla="*/ 6185532 h 6193766"/>
              <a:gd name="connsiteX5" fmla="*/ 1492453 w 3290316"/>
              <a:gd name="connsiteY5" fmla="*/ 6185532 h 6193766"/>
              <a:gd name="connsiteX6" fmla="*/ 1490472 w 3290316"/>
              <a:gd name="connsiteY6" fmla="*/ 6193766 h 619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0316" h="6193766">
                <a:moveTo>
                  <a:pt x="0" y="0"/>
                </a:moveTo>
                <a:lnTo>
                  <a:pt x="1490472" y="0"/>
                </a:lnTo>
                <a:lnTo>
                  <a:pt x="2980944" y="0"/>
                </a:lnTo>
                <a:lnTo>
                  <a:pt x="3290316" y="0"/>
                </a:lnTo>
                <a:lnTo>
                  <a:pt x="3290316" y="6185532"/>
                </a:lnTo>
                <a:lnTo>
                  <a:pt x="1492453" y="6185532"/>
                </a:lnTo>
                <a:lnTo>
                  <a:pt x="1490472" y="6193766"/>
                </a:lnTo>
                <a:close/>
              </a:path>
            </a:pathLst>
          </a:custGeom>
          <a:solidFill>
            <a:schemeClr val="accent1">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B6B6D0D8-B441-B94F-81C3-D858DB039304}"/>
              </a:ext>
            </a:extLst>
          </p:cNvPr>
          <p:cNvSpPr/>
          <p:nvPr userDrawn="1"/>
        </p:nvSpPr>
        <p:spPr>
          <a:xfrm>
            <a:off x="11507059" y="0"/>
            <a:ext cx="570641"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go&#10;&#10;Description automatically generated">
            <a:extLst>
              <a:ext uri="{FF2B5EF4-FFF2-40B4-BE49-F238E27FC236}">
                <a16:creationId xmlns:a16="http://schemas.microsoft.com/office/drawing/2014/main" id="{C54FEC2B-37AF-0F44-BE06-966950F82A61}"/>
              </a:ext>
            </a:extLst>
          </p:cNvPr>
          <p:cNvPicPr>
            <a:picLocks noChangeAspect="1"/>
          </p:cNvPicPr>
          <p:nvPr userDrawn="1"/>
        </p:nvPicPr>
        <p:blipFill>
          <a:blip r:embed="rId3"/>
          <a:stretch>
            <a:fillRect/>
          </a:stretch>
        </p:blipFill>
        <p:spPr>
          <a:xfrm>
            <a:off x="11564318" y="222225"/>
            <a:ext cx="456122" cy="716763"/>
          </a:xfrm>
          <a:prstGeom prst="rect">
            <a:avLst/>
          </a:prstGeom>
        </p:spPr>
      </p:pic>
      <p:sp>
        <p:nvSpPr>
          <p:cNvPr id="14" name="Rectangle 13">
            <a:extLst>
              <a:ext uri="{FF2B5EF4-FFF2-40B4-BE49-F238E27FC236}">
                <a16:creationId xmlns:a16="http://schemas.microsoft.com/office/drawing/2014/main" id="{8EB6C9F2-5465-8D47-8351-B6B681C458B1}"/>
              </a:ext>
              <a:ext uri="{C183D7F6-B498-43B3-948B-1728B52AA6E4}">
                <adec:decorative xmlns:adec="http://schemas.microsoft.com/office/drawing/2017/decorative" val="1"/>
              </a:ext>
            </a:extLst>
          </p:cNvPr>
          <p:cNvSpPr/>
          <p:nvPr userDrawn="1"/>
        </p:nvSpPr>
        <p:spPr>
          <a:xfrm>
            <a:off x="1485900" y="4007404"/>
            <a:ext cx="471523" cy="94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80FAE3-817C-39BF-9406-1BB722EB9D1B}"/>
              </a:ext>
            </a:extLst>
          </p:cNvPr>
          <p:cNvSpPr>
            <a:spLocks noGrp="1"/>
          </p:cNvSpPr>
          <p:nvPr>
            <p:ph type="title" hasCustomPrompt="1"/>
          </p:nvPr>
        </p:nvSpPr>
        <p:spPr>
          <a:xfrm>
            <a:off x="1485900" y="2514600"/>
            <a:ext cx="8279202" cy="1367286"/>
          </a:xfrm>
        </p:spPr>
        <p:txBody>
          <a:bodyPr rIns="91440">
            <a:normAutofit/>
          </a:bodyPr>
          <a:lstStyle>
            <a:lvl1pPr>
              <a:defRPr sz="4000">
                <a:solidFill>
                  <a:schemeClr val="bg1"/>
                </a:solidFill>
              </a:defRPr>
            </a:lvl1pPr>
          </a:lstStyle>
          <a:p>
            <a:r>
              <a:rPr lang="en-US"/>
              <a:t>Insert section header slide title</a:t>
            </a:r>
          </a:p>
        </p:txBody>
      </p:sp>
    </p:spTree>
    <p:extLst>
      <p:ext uri="{BB962C8B-B14F-4D97-AF65-F5344CB8AC3E}">
        <p14:creationId xmlns:p14="http://schemas.microsoft.com/office/powerpoint/2010/main" val="2892427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_blac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ECEB0E-880C-6049-9B69-BA2FEE34566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8234"/>
            <a:ext cx="12192000" cy="6858000"/>
          </a:xfrm>
          <a:prstGeom prst="rect">
            <a:avLst/>
          </a:prstGeom>
        </p:spPr>
      </p:pic>
      <p:sp>
        <p:nvSpPr>
          <p:cNvPr id="12" name="Rectangle 11">
            <a:extLst>
              <a:ext uri="{FF2B5EF4-FFF2-40B4-BE49-F238E27FC236}">
                <a16:creationId xmlns:a16="http://schemas.microsoft.com/office/drawing/2014/main" id="{C7C912DB-E11B-3D4C-9D09-221D4E874712}"/>
              </a:ext>
              <a:ext uri="{C183D7F6-B498-43B3-948B-1728B52AA6E4}">
                <adec:decorative xmlns:adec="http://schemas.microsoft.com/office/drawing/2017/decorative" val="1"/>
              </a:ext>
            </a:extLst>
          </p:cNvPr>
          <p:cNvSpPr/>
          <p:nvPr userDrawn="1"/>
        </p:nvSpPr>
        <p:spPr>
          <a:xfrm>
            <a:off x="0" y="1024128"/>
            <a:ext cx="11163300" cy="58338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a:extLst>
              <a:ext uri="{FF2B5EF4-FFF2-40B4-BE49-F238E27FC236}">
                <a16:creationId xmlns:a16="http://schemas.microsoft.com/office/drawing/2014/main" id="{963DBCEB-EA83-B646-A716-9EAB713C5280}"/>
              </a:ext>
            </a:extLst>
          </p:cNvPr>
          <p:cNvSpPr>
            <a:spLocks noGrp="1"/>
          </p:cNvSpPr>
          <p:nvPr>
            <p:ph type="body" sz="quarter" idx="13" hasCustomPrompt="1"/>
          </p:nvPr>
        </p:nvSpPr>
        <p:spPr>
          <a:xfrm>
            <a:off x="1485900" y="4226928"/>
            <a:ext cx="5264150" cy="354459"/>
          </a:xfrm>
        </p:spPr>
        <p:txBody>
          <a:bodyPr>
            <a:noAutofit/>
          </a:bodyPr>
          <a:lstStyle>
            <a:lvl1pPr marL="0" indent="0">
              <a:buNone/>
              <a:defRPr sz="2300">
                <a:solidFill>
                  <a:schemeClr val="tx1">
                    <a:lumMod val="25000"/>
                    <a:lumOff val="75000"/>
                  </a:schemeClr>
                </a:solidFill>
              </a:defRPr>
            </a:lvl1pPr>
            <a:lvl2pPr>
              <a:defRPr sz="2100"/>
            </a:lvl2pPr>
            <a:lvl3pPr>
              <a:defRPr sz="2100"/>
            </a:lvl3pPr>
            <a:lvl4pPr>
              <a:defRPr sz="2100"/>
            </a:lvl4pPr>
            <a:lvl5pPr>
              <a:defRPr sz="2100"/>
            </a:lvl5pPr>
          </a:lstStyle>
          <a:p>
            <a:pPr lvl="0"/>
            <a:r>
              <a:rPr lang="en-US"/>
              <a:t>Insert subtitle if needed</a:t>
            </a:r>
          </a:p>
        </p:txBody>
      </p:sp>
      <p:sp>
        <p:nvSpPr>
          <p:cNvPr id="6" name="Rectangle 5">
            <a:extLst>
              <a:ext uri="{FF2B5EF4-FFF2-40B4-BE49-F238E27FC236}">
                <a16:creationId xmlns:a16="http://schemas.microsoft.com/office/drawing/2014/main" id="{2783DD59-F90E-824A-BBB1-FEED68A85CFA}"/>
              </a:ext>
            </a:extLst>
          </p:cNvPr>
          <p:cNvSpPr/>
          <p:nvPr userDrawn="1"/>
        </p:nvSpPr>
        <p:spPr>
          <a:xfrm>
            <a:off x="11507059" y="0"/>
            <a:ext cx="570641"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10;&#10;Description automatically generated">
            <a:extLst>
              <a:ext uri="{FF2B5EF4-FFF2-40B4-BE49-F238E27FC236}">
                <a16:creationId xmlns:a16="http://schemas.microsoft.com/office/drawing/2014/main" id="{FB906E23-D9AF-EB4E-BF01-60C6ADFFAA28}"/>
              </a:ext>
            </a:extLst>
          </p:cNvPr>
          <p:cNvPicPr>
            <a:picLocks noChangeAspect="1"/>
          </p:cNvPicPr>
          <p:nvPr userDrawn="1"/>
        </p:nvPicPr>
        <p:blipFill>
          <a:blip r:embed="rId3"/>
          <a:stretch>
            <a:fillRect/>
          </a:stretch>
        </p:blipFill>
        <p:spPr>
          <a:xfrm>
            <a:off x="11564318" y="222225"/>
            <a:ext cx="456122" cy="716763"/>
          </a:xfrm>
          <a:prstGeom prst="rect">
            <a:avLst/>
          </a:prstGeom>
        </p:spPr>
      </p:pic>
      <p:sp>
        <p:nvSpPr>
          <p:cNvPr id="8" name="Rectangle 7">
            <a:extLst>
              <a:ext uri="{FF2B5EF4-FFF2-40B4-BE49-F238E27FC236}">
                <a16:creationId xmlns:a16="http://schemas.microsoft.com/office/drawing/2014/main" id="{211E94CE-F71B-1944-B826-00353C8726F4}"/>
              </a:ext>
              <a:ext uri="{C183D7F6-B498-43B3-948B-1728B52AA6E4}">
                <adec:decorative xmlns:adec="http://schemas.microsoft.com/office/drawing/2017/decorative" val="1"/>
              </a:ext>
            </a:extLst>
          </p:cNvPr>
          <p:cNvSpPr/>
          <p:nvPr userDrawn="1"/>
        </p:nvSpPr>
        <p:spPr>
          <a:xfrm>
            <a:off x="1485900" y="4007404"/>
            <a:ext cx="471523"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FF968CE-35E2-E543-8D71-1D8778441684}"/>
              </a:ext>
            </a:extLst>
          </p:cNvPr>
          <p:cNvSpPr/>
          <p:nvPr userDrawn="1"/>
        </p:nvSpPr>
        <p:spPr>
          <a:xfrm>
            <a:off x="8714232" y="1024128"/>
            <a:ext cx="2449068" cy="5833872"/>
          </a:xfrm>
          <a:custGeom>
            <a:avLst/>
            <a:gdLst>
              <a:gd name="connsiteX0" fmla="*/ 0 w 3290316"/>
              <a:gd name="connsiteY0" fmla="*/ 0 h 6193766"/>
              <a:gd name="connsiteX1" fmla="*/ 1490472 w 3290316"/>
              <a:gd name="connsiteY1" fmla="*/ 0 h 6193766"/>
              <a:gd name="connsiteX2" fmla="*/ 2980944 w 3290316"/>
              <a:gd name="connsiteY2" fmla="*/ 0 h 6193766"/>
              <a:gd name="connsiteX3" fmla="*/ 3290316 w 3290316"/>
              <a:gd name="connsiteY3" fmla="*/ 0 h 6193766"/>
              <a:gd name="connsiteX4" fmla="*/ 3290316 w 3290316"/>
              <a:gd name="connsiteY4" fmla="*/ 6185532 h 6193766"/>
              <a:gd name="connsiteX5" fmla="*/ 1492453 w 3290316"/>
              <a:gd name="connsiteY5" fmla="*/ 6185532 h 6193766"/>
              <a:gd name="connsiteX6" fmla="*/ 1490472 w 3290316"/>
              <a:gd name="connsiteY6" fmla="*/ 6193766 h 619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0316" h="6193766">
                <a:moveTo>
                  <a:pt x="0" y="0"/>
                </a:moveTo>
                <a:lnTo>
                  <a:pt x="1490472" y="0"/>
                </a:lnTo>
                <a:lnTo>
                  <a:pt x="2980944" y="0"/>
                </a:lnTo>
                <a:lnTo>
                  <a:pt x="3290316" y="0"/>
                </a:lnTo>
                <a:lnTo>
                  <a:pt x="3290316" y="6185532"/>
                </a:lnTo>
                <a:lnTo>
                  <a:pt x="1492453" y="6185532"/>
                </a:lnTo>
                <a:lnTo>
                  <a:pt x="1490472" y="6193766"/>
                </a:lnTo>
                <a:close/>
              </a:path>
            </a:pathLst>
          </a:custGeom>
          <a:solidFill>
            <a:schemeClr val="tx1">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53A01DD-C106-CC69-522D-8C62DD01D111}"/>
              </a:ext>
            </a:extLst>
          </p:cNvPr>
          <p:cNvSpPr>
            <a:spLocks noGrp="1"/>
          </p:cNvSpPr>
          <p:nvPr>
            <p:ph type="title" hasCustomPrompt="1"/>
          </p:nvPr>
        </p:nvSpPr>
        <p:spPr>
          <a:xfrm>
            <a:off x="1485900" y="2500868"/>
            <a:ext cx="8279202" cy="1367286"/>
          </a:xfrm>
        </p:spPr>
        <p:txBody>
          <a:bodyPr rIns="91440">
            <a:normAutofit/>
          </a:bodyPr>
          <a:lstStyle>
            <a:lvl1pPr>
              <a:defRPr sz="4000">
                <a:solidFill>
                  <a:schemeClr val="bg1"/>
                </a:solidFill>
              </a:defRPr>
            </a:lvl1pPr>
          </a:lstStyle>
          <a:p>
            <a:r>
              <a:rPr lang="en-US"/>
              <a:t>Insert section header slide title</a:t>
            </a:r>
          </a:p>
        </p:txBody>
      </p:sp>
    </p:spTree>
    <p:extLst>
      <p:ext uri="{BB962C8B-B14F-4D97-AF65-F5344CB8AC3E}">
        <p14:creationId xmlns:p14="http://schemas.microsoft.com/office/powerpoint/2010/main" val="2375710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300" y="457200"/>
            <a:ext cx="10668000" cy="1066800"/>
          </a:xfrm>
        </p:spPr>
        <p:txBody>
          <a:bodyPr rIns="91440"/>
          <a:lstStyle>
            <a:lvl1pPr>
              <a:defRPr>
                <a:solidFill>
                  <a:schemeClr val="tx1">
                    <a:lumMod val="90000"/>
                    <a:lumOff val="10000"/>
                  </a:schemeClr>
                </a:solidFill>
              </a:defRPr>
            </a:lvl1pPr>
          </a:lstStyle>
          <a:p>
            <a:r>
              <a:rPr lang="en-US"/>
              <a:t>Insert slide title in title or sentence case</a:t>
            </a:r>
          </a:p>
        </p:txBody>
      </p:sp>
      <p:sp>
        <p:nvSpPr>
          <p:cNvPr id="4" name="Footer Placeholder 3"/>
          <p:cNvSpPr>
            <a:spLocks noGrp="1"/>
          </p:cNvSpPr>
          <p:nvPr>
            <p:ph type="ftr" sz="quarter" idx="11"/>
          </p:nvPr>
        </p:nvSpPr>
        <p:spPr/>
        <p:txBody>
          <a:bodyPr/>
          <a:lstStyle/>
          <a:p>
            <a:r>
              <a:rPr lang="en-US"/>
              <a:t>Department of Electrical and Computer Engineering</a:t>
            </a:r>
          </a:p>
        </p:txBody>
      </p:sp>
    </p:spTree>
    <p:extLst>
      <p:ext uri="{BB962C8B-B14F-4D97-AF65-F5344CB8AC3E}">
        <p14:creationId xmlns:p14="http://schemas.microsoft.com/office/powerpoint/2010/main" val="1420361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Department of Electrical and Computer Engineering</a:t>
            </a:r>
          </a:p>
        </p:txBody>
      </p:sp>
      <p:sp>
        <p:nvSpPr>
          <p:cNvPr id="2" name="Title 1">
            <a:extLst>
              <a:ext uri="{FF2B5EF4-FFF2-40B4-BE49-F238E27FC236}">
                <a16:creationId xmlns:a16="http://schemas.microsoft.com/office/drawing/2014/main" id="{D25314EC-B97D-4AB8-DA8F-64CFE8CFB80E}"/>
              </a:ext>
            </a:extLst>
          </p:cNvPr>
          <p:cNvSpPr>
            <a:spLocks noGrp="1"/>
          </p:cNvSpPr>
          <p:nvPr>
            <p:ph type="title" hasCustomPrompt="1"/>
          </p:nvPr>
        </p:nvSpPr>
        <p:spPr>
          <a:xfrm>
            <a:off x="0" y="-177501"/>
            <a:ext cx="10668000" cy="177501"/>
          </a:xfrm>
        </p:spPr>
        <p:txBody>
          <a:bodyPr>
            <a:normAutofit/>
          </a:bodyPr>
          <a:lstStyle>
            <a:lvl1pPr>
              <a:defRPr sz="1200" b="0" i="0">
                <a:latin typeface="Arial" panose="020B0604020202020204" pitchFamily="34" charset="0"/>
                <a:cs typeface="Arial" panose="020B0604020202020204" pitchFamily="34" charset="0"/>
              </a:defRPr>
            </a:lvl1pPr>
          </a:lstStyle>
          <a:p>
            <a:r>
              <a:rPr lang="en-US"/>
              <a:t>Blank Slide</a:t>
            </a:r>
          </a:p>
        </p:txBody>
      </p:sp>
    </p:spTree>
    <p:extLst>
      <p:ext uri="{BB962C8B-B14F-4D97-AF65-F5344CB8AC3E}">
        <p14:creationId xmlns:p14="http://schemas.microsoft.com/office/powerpoint/2010/main" val="649504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05D359-7029-C74B-8048-D1347E3FF64A}"/>
              </a:ext>
              <a:ext uri="{C183D7F6-B498-43B3-948B-1728B52AA6E4}">
                <adec:decorative xmlns:adec="http://schemas.microsoft.com/office/drawing/2017/decorative" val="1"/>
              </a:ext>
            </a:extLst>
          </p:cNvPr>
          <p:cNvSpPr/>
          <p:nvPr userDrawn="1"/>
        </p:nvSpPr>
        <p:spPr>
          <a:xfrm>
            <a:off x="0" y="-9939"/>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UW–Madison logo in white text on a red background">
            <a:extLst>
              <a:ext uri="{FF2B5EF4-FFF2-40B4-BE49-F238E27FC236}">
                <a16:creationId xmlns:a16="http://schemas.microsoft.com/office/drawing/2014/main" id="{9442AFA6-CAED-D743-9BD0-FB7276EC21DE}"/>
              </a:ext>
            </a:extLst>
          </p:cNvPr>
          <p:cNvPicPr>
            <a:picLocks noChangeAspect="1"/>
          </p:cNvPicPr>
          <p:nvPr userDrawn="1"/>
        </p:nvPicPr>
        <p:blipFill>
          <a:blip r:embed="rId2"/>
          <a:stretch>
            <a:fillRect/>
          </a:stretch>
        </p:blipFill>
        <p:spPr>
          <a:xfrm>
            <a:off x="4557092" y="2911281"/>
            <a:ext cx="3077817" cy="1035438"/>
          </a:xfrm>
          <a:prstGeom prst="rect">
            <a:avLst/>
          </a:prstGeom>
        </p:spPr>
      </p:pic>
      <p:sp>
        <p:nvSpPr>
          <p:cNvPr id="2" name="Title 1">
            <a:extLst>
              <a:ext uri="{FF2B5EF4-FFF2-40B4-BE49-F238E27FC236}">
                <a16:creationId xmlns:a16="http://schemas.microsoft.com/office/drawing/2014/main" id="{35BD7F9E-D457-5EE9-AC3D-A497DF40BA87}"/>
              </a:ext>
            </a:extLst>
          </p:cNvPr>
          <p:cNvSpPr>
            <a:spLocks noGrp="1"/>
          </p:cNvSpPr>
          <p:nvPr>
            <p:ph type="title" hasCustomPrompt="1"/>
          </p:nvPr>
        </p:nvSpPr>
        <p:spPr>
          <a:xfrm>
            <a:off x="0" y="-208956"/>
            <a:ext cx="10668000" cy="188259"/>
          </a:xfrm>
        </p:spPr>
        <p:txBody>
          <a:bodyPr>
            <a:normAutofit/>
          </a:bodyPr>
          <a:lstStyle>
            <a:lvl1pPr>
              <a:defRPr sz="1200" b="0" i="0">
                <a:latin typeface="Arial" panose="020B0604020202020204" pitchFamily="34" charset="0"/>
                <a:cs typeface="Arial" panose="020B0604020202020204" pitchFamily="34" charset="0"/>
              </a:defRPr>
            </a:lvl1pPr>
          </a:lstStyle>
          <a:p>
            <a:r>
              <a:rPr lang="en-US"/>
              <a:t>Red Closing Slide</a:t>
            </a:r>
          </a:p>
        </p:txBody>
      </p:sp>
    </p:spTree>
    <p:extLst>
      <p:ext uri="{BB962C8B-B14F-4D97-AF65-F5344CB8AC3E}">
        <p14:creationId xmlns:p14="http://schemas.microsoft.com/office/powerpoint/2010/main" val="2583120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457200"/>
            <a:ext cx="10668000" cy="1066800"/>
          </a:xfrm>
          <a:prstGeom prst="rect">
            <a:avLst/>
          </a:prstGeom>
        </p:spPr>
        <p:txBody>
          <a:bodyPr vert="horz" lIns="0" tIns="45720" rIns="0" bIns="0" rtlCol="0" anchor="b" anchorCtr="0">
            <a:normAutofit/>
          </a:bodyPr>
          <a:lstStyle/>
          <a:p>
            <a:r>
              <a:rPr lang="en-US"/>
              <a:t>Click to edit Master title style</a:t>
            </a:r>
          </a:p>
        </p:txBody>
      </p:sp>
      <p:sp>
        <p:nvSpPr>
          <p:cNvPr id="3" name="Text Placeholder 2"/>
          <p:cNvSpPr>
            <a:spLocks noGrp="1"/>
          </p:cNvSpPr>
          <p:nvPr>
            <p:ph type="body" idx="1"/>
          </p:nvPr>
        </p:nvSpPr>
        <p:spPr>
          <a:xfrm>
            <a:off x="1485900" y="1828799"/>
            <a:ext cx="9677400" cy="4457701"/>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0" y="6505057"/>
            <a:ext cx="1060586" cy="344710"/>
          </a:xfrm>
          <a:prstGeom prst="rect">
            <a:avLst/>
          </a:prstGeom>
          <a:solidFill>
            <a:schemeClr val="accent1"/>
          </a:solidFill>
          <a:ln>
            <a:noFill/>
          </a:ln>
        </p:spPr>
        <p:txBody>
          <a:bodyPr vert="horz" wrap="square" lIns="91440" tIns="64008" rIns="91440" bIns="64008" rtlCol="0" anchor="ctr">
            <a:spAutoFit/>
          </a:bodyPr>
          <a:lstStyle>
            <a:lvl1pPr algn="ctr">
              <a:defRPr sz="1400" b="0" i="0">
                <a:solidFill>
                  <a:schemeClr val="bg1"/>
                </a:solidFill>
                <a:latin typeface="Arial" panose="020B0604020202020204" pitchFamily="34" charset="0"/>
                <a:cs typeface="Arial" panose="020B0604020202020204" pitchFamily="34" charset="0"/>
              </a:defRPr>
            </a:lvl1pPr>
          </a:lstStyle>
          <a:p>
            <a:r>
              <a:rPr lang="en-US"/>
              <a:t>Department of Electrical and Computer Engineering</a:t>
            </a:r>
          </a:p>
        </p:txBody>
      </p:sp>
      <p:sp>
        <p:nvSpPr>
          <p:cNvPr id="7" name="Rectangle 6">
            <a:extLst>
              <a:ext uri="{FF2B5EF4-FFF2-40B4-BE49-F238E27FC236}">
                <a16:creationId xmlns:a16="http://schemas.microsoft.com/office/drawing/2014/main" id="{EF1B1986-83A7-3542-BAD9-60B6AA5AD8E5}"/>
              </a:ext>
              <a:ext uri="{C183D7F6-B498-43B3-948B-1728B52AA6E4}">
                <adec:decorative xmlns:adec="http://schemas.microsoft.com/office/drawing/2017/decorative" val="1"/>
              </a:ext>
            </a:extLst>
          </p:cNvPr>
          <p:cNvSpPr/>
          <p:nvPr userDrawn="1"/>
        </p:nvSpPr>
        <p:spPr>
          <a:xfrm>
            <a:off x="11507059" y="0"/>
            <a:ext cx="570641"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UW–Madison red crest logo&#10;">
            <a:extLst>
              <a:ext uri="{FF2B5EF4-FFF2-40B4-BE49-F238E27FC236}">
                <a16:creationId xmlns:a16="http://schemas.microsoft.com/office/drawing/2014/main" id="{0E552B7F-AB27-DB49-8004-05CB28567967}"/>
              </a:ext>
            </a:extLst>
          </p:cNvPr>
          <p:cNvPicPr>
            <a:picLocks noChangeAspect="1"/>
          </p:cNvPicPr>
          <p:nvPr userDrawn="1"/>
        </p:nvPicPr>
        <p:blipFill>
          <a:blip r:embed="rId12"/>
          <a:stretch>
            <a:fillRect/>
          </a:stretch>
        </p:blipFill>
        <p:spPr>
          <a:xfrm>
            <a:off x="11564318" y="222225"/>
            <a:ext cx="456122" cy="716763"/>
          </a:xfrm>
          <a:prstGeom prst="rect">
            <a:avLst/>
          </a:prstGeom>
        </p:spPr>
      </p:pic>
    </p:spTree>
    <p:extLst>
      <p:ext uri="{BB962C8B-B14F-4D97-AF65-F5344CB8AC3E}">
        <p14:creationId xmlns:p14="http://schemas.microsoft.com/office/powerpoint/2010/main" val="2525479140"/>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74" r:id="rId4"/>
    <p:sldLayoutId id="2147483663" r:id="rId5"/>
    <p:sldLayoutId id="2147483673" r:id="rId6"/>
    <p:sldLayoutId id="2147483666" r:id="rId7"/>
    <p:sldLayoutId id="2147483667" r:id="rId8"/>
    <p:sldLayoutId id="2147483676" r:id="rId9"/>
    <p:sldLayoutId id="2147483677" r:id="rId10"/>
  </p:sldLayoutIdLst>
  <p:hf hdr="0" dt="0"/>
  <p:txStyles>
    <p:titleStyle>
      <a:lvl1pPr algn="l" defTabSz="914400" rtl="0" eaLnBrk="1" latinLnBrk="0" hangingPunct="1">
        <a:lnSpc>
          <a:spcPct val="90000"/>
        </a:lnSpc>
        <a:spcBef>
          <a:spcPct val="0"/>
        </a:spcBef>
        <a:buNone/>
        <a:defRPr sz="3200" b="1" i="0" kern="1200">
          <a:solidFill>
            <a:schemeClr val="tx1"/>
          </a:solidFill>
          <a:latin typeface="Arial" panose="020B0604020202020204" pitchFamily="34" charset="0"/>
          <a:ea typeface="+mj-ea"/>
          <a:cs typeface="Arial" panose="020B0604020202020204" pitchFamily="34" charset="0"/>
        </a:defRPr>
      </a:lvl1pPr>
    </p:titleStyle>
    <p:bodyStyle>
      <a:lvl1pPr marL="176213" indent="-176213" algn="l" defTabSz="914400" rtl="0" eaLnBrk="1" latinLnBrk="0" hangingPunct="1">
        <a:lnSpc>
          <a:spcPct val="90000"/>
        </a:lnSpc>
        <a:spcBef>
          <a:spcPts val="1000"/>
        </a:spcBef>
        <a:buClr>
          <a:schemeClr val="accent1"/>
        </a:buClr>
        <a:buSzPct val="90000"/>
        <a:buFont typeface="Arial" panose="020B0604020202020204" pitchFamily="34" charset="0"/>
        <a:buChar char="•"/>
        <a:tabLst/>
        <a:defRPr sz="2600" b="0" i="0" kern="1200">
          <a:solidFill>
            <a:schemeClr val="tx1"/>
          </a:solidFill>
          <a:latin typeface="Arial" panose="020B0604020202020204" pitchFamily="34" charset="0"/>
          <a:ea typeface="+mn-ea"/>
          <a:cs typeface="Arial" panose="020B0604020202020204" pitchFamily="34" charset="0"/>
        </a:defRPr>
      </a:lvl1pPr>
      <a:lvl2pPr marL="635000" indent="-177800" algn="l" defTabSz="914400" rtl="0" eaLnBrk="1" latinLnBrk="0" hangingPunct="1">
        <a:lnSpc>
          <a:spcPct val="90000"/>
        </a:lnSpc>
        <a:spcBef>
          <a:spcPts val="500"/>
        </a:spcBef>
        <a:buFont typeface="Arial" panose="020B0604020202020204" pitchFamily="34" charset="0"/>
        <a:buChar char="•"/>
        <a:tabLst/>
        <a:defRPr sz="2100" b="0" i="0" kern="1200">
          <a:solidFill>
            <a:schemeClr val="tx1"/>
          </a:solidFill>
          <a:latin typeface="Arial" panose="020B0604020202020204" pitchFamily="34" charset="0"/>
          <a:ea typeface="+mn-ea"/>
          <a:cs typeface="Arial" panose="020B0604020202020204" pitchFamily="34" charset="0"/>
        </a:defRPr>
      </a:lvl2pPr>
      <a:lvl3pPr marL="1092200" indent="-177800" algn="l" defTabSz="914400" rtl="0" eaLnBrk="1" latinLnBrk="0" hangingPunct="1">
        <a:lnSpc>
          <a:spcPct val="90000"/>
        </a:lnSpc>
        <a:spcBef>
          <a:spcPts val="500"/>
        </a:spcBef>
        <a:buFont typeface="Arial" panose="020B0604020202020204" pitchFamily="34" charset="0"/>
        <a:buChar char="•"/>
        <a:tabLst/>
        <a:defRPr sz="2000" b="0" i="0" kern="1200">
          <a:solidFill>
            <a:schemeClr val="tx1"/>
          </a:solidFill>
          <a:latin typeface="Arial" panose="020B0604020202020204" pitchFamily="34" charset="0"/>
          <a:ea typeface="+mn-ea"/>
          <a:cs typeface="Arial" panose="020B0604020202020204" pitchFamily="34" charset="0"/>
        </a:defRPr>
      </a:lvl3pPr>
      <a:lvl4pPr marL="1543050" indent="-17145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Arial" panose="020B0604020202020204" pitchFamily="34" charset="0"/>
          <a:ea typeface="+mn-ea"/>
          <a:cs typeface="Arial" panose="020B0604020202020204" pitchFamily="34" charset="0"/>
        </a:defRPr>
      </a:lvl4pPr>
      <a:lvl5pPr marL="2001838" indent="-17303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 userDrawn="1">
          <p15:clr>
            <a:srgbClr val="F26B43"/>
          </p15:clr>
        </p15:guide>
        <p15:guide id="2" pos="72" userDrawn="1">
          <p15:clr>
            <a:srgbClr val="F26B43"/>
          </p15:clr>
        </p15:guide>
        <p15:guide id="3" pos="7608" userDrawn="1">
          <p15:clr>
            <a:srgbClr val="F26B43"/>
          </p15:clr>
        </p15:guide>
        <p15:guide id="4" pos="312" userDrawn="1">
          <p15:clr>
            <a:srgbClr val="F26B43"/>
          </p15:clr>
        </p15:guide>
        <p15:guide id="5" pos="7248" userDrawn="1">
          <p15:clr>
            <a:srgbClr val="F26B43"/>
          </p15:clr>
        </p15:guide>
        <p15:guide id="6" orient="horz" pos="4248" userDrawn="1">
          <p15:clr>
            <a:srgbClr val="F26B43"/>
          </p15:clr>
        </p15:guide>
        <p15:guide id="7" orient="horz" pos="288" userDrawn="1">
          <p15:clr>
            <a:srgbClr val="F26B43"/>
          </p15:clr>
        </p15:guide>
        <p15:guide id="8" orient="horz" pos="960" userDrawn="1">
          <p15:clr>
            <a:srgbClr val="F26B43"/>
          </p15:clr>
        </p15:guide>
        <p15:guide id="9" pos="7032" userDrawn="1">
          <p15:clr>
            <a:srgbClr val="F26B43"/>
          </p15:clr>
        </p15:guide>
        <p15:guide id="10" pos="936" userDrawn="1">
          <p15:clr>
            <a:srgbClr val="F26B43"/>
          </p15:clr>
        </p15:guide>
        <p15:guide id="11" orient="horz" pos="1152" userDrawn="1">
          <p15:clr>
            <a:srgbClr val="F26B43"/>
          </p15:clr>
        </p15:guide>
        <p15:guide id="12"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ithub.com/en/get-started/start-your-journey/creating-an-account-on-github" TargetMode="External"/><Relationship Id="rId2" Type="http://schemas.openxmlformats.org/officeDocument/2006/relationships/hyperlink" Target="https://canvas.wisc.edu/courses/435974/pages/grading" TargetMode="External"/><Relationship Id="rId1" Type="http://schemas.openxmlformats.org/officeDocument/2006/relationships/slideLayout" Target="../slideLayouts/slideLayout3.xml"/><Relationship Id="rId4" Type="http://schemas.openxmlformats.org/officeDocument/2006/relationships/hyperlink" Target="https://education.github.com/git-cheat-sheet-education.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75F9F4-43A3-0298-2E7C-ECE191AA303B}"/>
              </a:ext>
            </a:extLst>
          </p:cNvPr>
          <p:cNvSpPr>
            <a:spLocks noGrp="1"/>
          </p:cNvSpPr>
          <p:nvPr>
            <p:ph type="title"/>
          </p:nvPr>
        </p:nvSpPr>
        <p:spPr>
          <a:xfrm>
            <a:off x="851888" y="905690"/>
            <a:ext cx="9584884" cy="2106570"/>
          </a:xfrm>
        </p:spPr>
        <p:txBody>
          <a:bodyPr/>
          <a:lstStyle/>
          <a:p>
            <a:r>
              <a:rPr lang="en-US"/>
              <a:t>ECE 554: Minilab 0</a:t>
            </a:r>
          </a:p>
        </p:txBody>
      </p:sp>
      <p:sp>
        <p:nvSpPr>
          <p:cNvPr id="2" name="Text Placeholder 1">
            <a:extLst>
              <a:ext uri="{FF2B5EF4-FFF2-40B4-BE49-F238E27FC236}">
                <a16:creationId xmlns:a16="http://schemas.microsoft.com/office/drawing/2014/main" id="{DF07922A-E823-EF6A-3BE6-71F3E0FBAD2C}"/>
              </a:ext>
            </a:extLst>
          </p:cNvPr>
          <p:cNvSpPr>
            <a:spLocks noGrp="1"/>
          </p:cNvSpPr>
          <p:nvPr>
            <p:ph type="body" sz="quarter" idx="12"/>
          </p:nvPr>
        </p:nvSpPr>
        <p:spPr/>
        <p:txBody>
          <a:bodyPr/>
          <a:lstStyle/>
          <a:p>
            <a:r>
              <a:rPr lang="en-US"/>
              <a:t>Getting started on DE1-SoC Board with Quartus</a:t>
            </a:r>
          </a:p>
        </p:txBody>
      </p:sp>
      <p:sp>
        <p:nvSpPr>
          <p:cNvPr id="3" name="Text Placeholder 2">
            <a:extLst>
              <a:ext uri="{FF2B5EF4-FFF2-40B4-BE49-F238E27FC236}">
                <a16:creationId xmlns:a16="http://schemas.microsoft.com/office/drawing/2014/main" id="{B796D8B6-E98A-B877-6244-344945B5EB2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96032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27C11-19A3-0222-747D-A4851CE5CF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D900EB-0284-5CA7-B426-449D77DE205F}"/>
              </a:ext>
            </a:extLst>
          </p:cNvPr>
          <p:cNvSpPr>
            <a:spLocks noGrp="1"/>
          </p:cNvSpPr>
          <p:nvPr>
            <p:ph type="title"/>
          </p:nvPr>
        </p:nvSpPr>
        <p:spPr>
          <a:xfrm>
            <a:off x="495300" y="457200"/>
            <a:ext cx="10668000" cy="1066800"/>
          </a:xfrm>
        </p:spPr>
        <p:txBody>
          <a:bodyPr anchor="b">
            <a:normAutofit/>
          </a:bodyPr>
          <a:lstStyle/>
          <a:p>
            <a:r>
              <a:rPr lang="en-US"/>
              <a:t>Compile code and program the FPGA</a:t>
            </a:r>
          </a:p>
        </p:txBody>
      </p:sp>
      <p:sp>
        <p:nvSpPr>
          <p:cNvPr id="5" name="Footer Placeholder 4">
            <a:extLst>
              <a:ext uri="{FF2B5EF4-FFF2-40B4-BE49-F238E27FC236}">
                <a16:creationId xmlns:a16="http://schemas.microsoft.com/office/drawing/2014/main" id="{C0046859-486C-7045-57DF-E5F51EBFB7F5}"/>
              </a:ext>
            </a:extLst>
          </p:cNvPr>
          <p:cNvSpPr>
            <a:spLocks noGrp="1"/>
          </p:cNvSpPr>
          <p:nvPr>
            <p:ph type="ftr" sz="quarter" idx="11"/>
          </p:nvPr>
        </p:nvSpPr>
        <p:spPr>
          <a:xfrm>
            <a:off x="0" y="6505057"/>
            <a:ext cx="4686300" cy="344710"/>
          </a:xfrm>
        </p:spPr>
        <p:txBody>
          <a:bodyPr/>
          <a:lstStyle/>
          <a:p>
            <a:r>
              <a:rPr lang="en-US"/>
              <a:t>Department of Electrical and Computer Engineering</a:t>
            </a:r>
          </a:p>
        </p:txBody>
      </p:sp>
      <p:sp>
        <p:nvSpPr>
          <p:cNvPr id="6" name="Content Placeholder 5">
            <a:extLst>
              <a:ext uri="{FF2B5EF4-FFF2-40B4-BE49-F238E27FC236}">
                <a16:creationId xmlns:a16="http://schemas.microsoft.com/office/drawing/2014/main" id="{EEDFA360-275E-EB3C-0700-BBCC5714F4B1}"/>
              </a:ext>
            </a:extLst>
          </p:cNvPr>
          <p:cNvSpPr>
            <a:spLocks noGrp="1"/>
          </p:cNvSpPr>
          <p:nvPr>
            <p:ph sz="quarter" idx="13"/>
          </p:nvPr>
        </p:nvSpPr>
        <p:spPr>
          <a:xfrm>
            <a:off x="1028699" y="1840447"/>
            <a:ext cx="10134601" cy="3741203"/>
          </a:xfrm>
        </p:spPr>
        <p:txBody>
          <a:bodyPr vert="horz" lIns="0" tIns="45720" rIns="91440" bIns="45720" rtlCol="0" anchor="t">
            <a:normAutofit/>
          </a:bodyPr>
          <a:lstStyle/>
          <a:p>
            <a:pPr algn="l"/>
            <a:r>
              <a:rPr lang="en-US" sz="2000">
                <a:latin typeface="Arial"/>
                <a:cs typeface="Arial"/>
              </a:rPr>
              <a:t>After completing the coding, compile the project in Quartus, and observe the progress of the compilation steps from the bottom-left. Full compilation may take some time to go through </a:t>
            </a:r>
            <a:r>
              <a:rPr lang="en-US" sz="2000" err="1">
                <a:latin typeface="Arial"/>
                <a:cs typeface="Arial"/>
              </a:rPr>
              <a:t>place&amp;route</a:t>
            </a:r>
            <a:r>
              <a:rPr lang="en-US" sz="2000">
                <a:latin typeface="Arial"/>
                <a:cs typeface="Arial"/>
              </a:rPr>
              <a:t> stage.</a:t>
            </a:r>
          </a:p>
          <a:p>
            <a:pPr algn="l"/>
            <a:r>
              <a:rPr lang="en-US" sz="2000">
                <a:latin typeface="Arial"/>
                <a:cs typeface="Arial"/>
              </a:rPr>
              <a:t>You will then find the generated “Minilab0.sof” file under your project (Minilab0) folder. This file contains the bitstream to download into the FPGA to program it.</a:t>
            </a:r>
          </a:p>
          <a:p>
            <a:pPr algn="l"/>
            <a:r>
              <a:rPr lang="en-US" sz="2000">
                <a:latin typeface="Arial"/>
                <a:cs typeface="Arial"/>
              </a:rPr>
              <a:t>From the DE1-SoC files, locate the following file </a:t>
            </a:r>
          </a:p>
          <a:p>
            <a:pPr marL="0" indent="0" algn="l">
              <a:buNone/>
            </a:pPr>
            <a:r>
              <a:rPr lang="en-US" sz="2000">
                <a:latin typeface="Arial"/>
                <a:cs typeface="Arial"/>
              </a:rPr>
              <a:t>    </a:t>
            </a:r>
            <a:r>
              <a:rPr lang="en-US" sz="2000">
                <a:solidFill>
                  <a:srgbClr val="FF0000"/>
                </a:solidFill>
                <a:latin typeface="Arial"/>
                <a:cs typeface="Arial"/>
              </a:rPr>
              <a:t>DE1-SoC_v.5.1.1_HWrevF_SystemCD\</a:t>
            </a:r>
            <a:r>
              <a:rPr lang="en-US" sz="2000" err="1">
                <a:solidFill>
                  <a:srgbClr val="FF0000"/>
                </a:solidFill>
                <a:latin typeface="Arial"/>
                <a:cs typeface="Arial"/>
              </a:rPr>
              <a:t>UserManual</a:t>
            </a:r>
            <a:r>
              <a:rPr lang="en-US" sz="2000">
                <a:solidFill>
                  <a:srgbClr val="FF0000"/>
                </a:solidFill>
                <a:latin typeface="Arial"/>
                <a:cs typeface="Arial"/>
              </a:rPr>
              <a:t>\My_First_Fpga.pdf</a:t>
            </a:r>
            <a:r>
              <a:rPr lang="en-US" sz="2000">
                <a:latin typeface="Arial"/>
                <a:cs typeface="Arial"/>
              </a:rPr>
              <a:t> and </a:t>
            </a:r>
            <a:r>
              <a:rPr lang="en-US" sz="2000" u="sng">
                <a:latin typeface="Arial"/>
                <a:cs typeface="Arial"/>
              </a:rPr>
              <a:t>carefully</a:t>
            </a:r>
            <a:r>
              <a:rPr lang="en-US" sz="2000">
                <a:latin typeface="Arial"/>
                <a:cs typeface="Arial"/>
              </a:rPr>
              <a:t> follow </a:t>
            </a:r>
            <a:r>
              <a:rPr lang="en-US" sz="2000">
                <a:solidFill>
                  <a:srgbClr val="FF0000"/>
                </a:solidFill>
                <a:latin typeface="Arial"/>
                <a:cs typeface="Arial"/>
              </a:rPr>
              <a:t>chapter 4.2 </a:t>
            </a:r>
            <a:r>
              <a:rPr lang="en-US" sz="2000">
                <a:latin typeface="Arial"/>
                <a:cs typeface="Arial"/>
              </a:rPr>
              <a:t>to download the </a:t>
            </a:r>
            <a:r>
              <a:rPr lang="en-US" sz="2000" err="1">
                <a:latin typeface="Arial"/>
                <a:cs typeface="Arial"/>
              </a:rPr>
              <a:t>sof</a:t>
            </a:r>
            <a:r>
              <a:rPr lang="en-US" sz="2000">
                <a:latin typeface="Arial"/>
                <a:cs typeface="Arial"/>
              </a:rPr>
              <a:t> file into the FPGA.</a:t>
            </a:r>
          </a:p>
          <a:p>
            <a:pPr marL="0" indent="0">
              <a:buNone/>
            </a:pPr>
            <a:endParaRPr lang="en-US" sz="2000">
              <a:latin typeface="Arial"/>
            </a:endParaRPr>
          </a:p>
          <a:p>
            <a:endParaRPr lang="en-US" sz="2000">
              <a:latin typeface="Arial"/>
            </a:endParaRPr>
          </a:p>
          <a:p>
            <a:pPr marL="0" indent="0" algn="l">
              <a:buNone/>
            </a:pPr>
            <a:endParaRPr lang="en-US" sz="2000">
              <a:latin typeface="Arial"/>
            </a:endParaRPr>
          </a:p>
          <a:p>
            <a:pPr algn="l"/>
            <a:endParaRPr lang="en-US" sz="2000">
              <a:latin typeface="Arial"/>
            </a:endParaRPr>
          </a:p>
        </p:txBody>
      </p:sp>
    </p:spTree>
    <p:extLst>
      <p:ext uri="{BB962C8B-B14F-4D97-AF65-F5344CB8AC3E}">
        <p14:creationId xmlns:p14="http://schemas.microsoft.com/office/powerpoint/2010/main" val="1066041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D24A9-994A-CD23-2B2C-8E05111FE795}"/>
              </a:ext>
            </a:extLst>
          </p:cNvPr>
          <p:cNvSpPr>
            <a:spLocks noGrp="1"/>
          </p:cNvSpPr>
          <p:nvPr>
            <p:ph type="title"/>
          </p:nvPr>
        </p:nvSpPr>
        <p:spPr>
          <a:xfrm>
            <a:off x="495300" y="457200"/>
            <a:ext cx="10668000" cy="1066800"/>
          </a:xfrm>
        </p:spPr>
        <p:txBody>
          <a:bodyPr anchor="b">
            <a:normAutofit/>
          </a:bodyPr>
          <a:lstStyle/>
          <a:p>
            <a:r>
              <a:rPr lang="en-US"/>
              <a:t>Sample Demo</a:t>
            </a:r>
          </a:p>
        </p:txBody>
      </p:sp>
      <p:pic>
        <p:nvPicPr>
          <p:cNvPr id="6" name="Content Placeholder 5">
            <a:extLst>
              <a:ext uri="{FF2B5EF4-FFF2-40B4-BE49-F238E27FC236}">
                <a16:creationId xmlns:a16="http://schemas.microsoft.com/office/drawing/2014/main" id="{0F96CA6A-6648-9394-AFB9-DFCEDC6E072D}"/>
              </a:ext>
            </a:extLst>
          </p:cNvPr>
          <p:cNvPicPr>
            <a:picLocks noGrp="1" noChangeAspect="1"/>
          </p:cNvPicPr>
          <p:nvPr>
            <p:ph sz="quarter" idx="13"/>
          </p:nvPr>
        </p:nvPicPr>
        <p:blipFill>
          <a:blip r:embed="rId2"/>
          <a:stretch>
            <a:fillRect/>
          </a:stretch>
        </p:blipFill>
        <p:spPr>
          <a:xfrm>
            <a:off x="3370412" y="1840447"/>
            <a:ext cx="5908376" cy="4446053"/>
          </a:xfrm>
          <a:prstGeom prst="rect">
            <a:avLst/>
          </a:prstGeom>
          <a:noFill/>
        </p:spPr>
      </p:pic>
      <p:sp>
        <p:nvSpPr>
          <p:cNvPr id="7" name="Footer Placeholder 4">
            <a:extLst>
              <a:ext uri="{FF2B5EF4-FFF2-40B4-BE49-F238E27FC236}">
                <a16:creationId xmlns:a16="http://schemas.microsoft.com/office/drawing/2014/main" id="{AFFC6C77-C896-CA87-3918-244BF9062513}"/>
              </a:ext>
            </a:extLst>
          </p:cNvPr>
          <p:cNvSpPr>
            <a:spLocks noGrp="1"/>
          </p:cNvSpPr>
          <p:nvPr>
            <p:ph type="ftr" sz="quarter" idx="11"/>
          </p:nvPr>
        </p:nvSpPr>
        <p:spPr>
          <a:xfrm>
            <a:off x="0" y="6505057"/>
            <a:ext cx="4686300" cy="344710"/>
          </a:xfrm>
        </p:spPr>
        <p:txBody>
          <a:bodyPr/>
          <a:lstStyle/>
          <a:p>
            <a:r>
              <a:rPr lang="en-US"/>
              <a:t>Department of Electrical and Computer Engineering</a:t>
            </a:r>
          </a:p>
        </p:txBody>
      </p:sp>
    </p:spTree>
    <p:extLst>
      <p:ext uri="{BB962C8B-B14F-4D97-AF65-F5344CB8AC3E}">
        <p14:creationId xmlns:p14="http://schemas.microsoft.com/office/powerpoint/2010/main" val="2663221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4AB84-2763-3BB2-1D09-0A9185725C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E2711D-4C9E-7DCD-B335-7D2B59411B83}"/>
              </a:ext>
            </a:extLst>
          </p:cNvPr>
          <p:cNvSpPr>
            <a:spLocks noGrp="1"/>
          </p:cNvSpPr>
          <p:nvPr>
            <p:ph type="title"/>
          </p:nvPr>
        </p:nvSpPr>
        <p:spPr>
          <a:xfrm>
            <a:off x="495300" y="457200"/>
            <a:ext cx="10668000" cy="1066800"/>
          </a:xfrm>
        </p:spPr>
        <p:txBody>
          <a:bodyPr anchor="b">
            <a:normAutofit/>
          </a:bodyPr>
          <a:lstStyle/>
          <a:p>
            <a:r>
              <a:rPr lang="en-US"/>
              <a:t>Use Quartus IP Catalog</a:t>
            </a:r>
          </a:p>
        </p:txBody>
      </p:sp>
      <p:sp>
        <p:nvSpPr>
          <p:cNvPr id="7" name="Footer Placeholder 4">
            <a:extLst>
              <a:ext uri="{FF2B5EF4-FFF2-40B4-BE49-F238E27FC236}">
                <a16:creationId xmlns:a16="http://schemas.microsoft.com/office/drawing/2014/main" id="{E27FA07B-8BC9-F178-AB49-6C5B14C82AB3}"/>
              </a:ext>
            </a:extLst>
          </p:cNvPr>
          <p:cNvSpPr>
            <a:spLocks noGrp="1"/>
          </p:cNvSpPr>
          <p:nvPr>
            <p:ph type="ftr" sz="quarter" idx="11"/>
          </p:nvPr>
        </p:nvSpPr>
        <p:spPr>
          <a:xfrm>
            <a:off x="0" y="6505057"/>
            <a:ext cx="4686300" cy="344710"/>
          </a:xfrm>
        </p:spPr>
        <p:txBody>
          <a:bodyPr/>
          <a:lstStyle/>
          <a:p>
            <a:r>
              <a:rPr lang="en-US"/>
              <a:t>Department of Electrical and Computer Engineering</a:t>
            </a:r>
          </a:p>
        </p:txBody>
      </p:sp>
      <p:sp>
        <p:nvSpPr>
          <p:cNvPr id="4" name="Content Placeholder 3">
            <a:extLst>
              <a:ext uri="{FF2B5EF4-FFF2-40B4-BE49-F238E27FC236}">
                <a16:creationId xmlns:a16="http://schemas.microsoft.com/office/drawing/2014/main" id="{998148FD-B729-E483-D040-071EBE0B8F53}"/>
              </a:ext>
            </a:extLst>
          </p:cNvPr>
          <p:cNvSpPr>
            <a:spLocks noGrp="1"/>
          </p:cNvSpPr>
          <p:nvPr>
            <p:ph sz="quarter" idx="13"/>
          </p:nvPr>
        </p:nvSpPr>
        <p:spPr/>
        <p:txBody>
          <a:bodyPr vert="horz" lIns="0" tIns="45720" rIns="91440" bIns="45720" rtlCol="0" anchor="t">
            <a:normAutofit/>
          </a:bodyPr>
          <a:lstStyle/>
          <a:p>
            <a:r>
              <a:rPr lang="en-US" sz="2000">
                <a:latin typeface="Arial"/>
                <a:cs typeface="Arial"/>
              </a:rPr>
              <a:t>Quartus provides a catalog of different IPs that can be configured and used instead of custom Verilog code. The purpose of these IPs to provide users generic building blocks to reduce coding effort for designing systems.</a:t>
            </a:r>
          </a:p>
          <a:p>
            <a:r>
              <a:rPr lang="en-US" sz="2000">
                <a:latin typeface="Arial"/>
                <a:cs typeface="Arial"/>
              </a:rPr>
              <a:t>To access the IP catalog, go to </a:t>
            </a:r>
            <a:r>
              <a:rPr lang="en-US" sz="2000" b="1">
                <a:latin typeface="Arial"/>
                <a:cs typeface="Arial"/>
              </a:rPr>
              <a:t>Tools -&gt; IP Catalog</a:t>
            </a:r>
            <a:r>
              <a:rPr lang="en-US" sz="2000">
                <a:latin typeface="Arial"/>
                <a:cs typeface="Arial"/>
              </a:rPr>
              <a:t> and  search for an IP.</a:t>
            </a:r>
          </a:p>
          <a:p>
            <a:r>
              <a:rPr lang="en-US" sz="2000">
                <a:latin typeface="Arial"/>
                <a:cs typeface="Arial"/>
              </a:rPr>
              <a:t>For this lab, you will be replacing the </a:t>
            </a:r>
            <a:r>
              <a:rPr lang="en-US" sz="2000" err="1">
                <a:latin typeface="Arial"/>
                <a:cs typeface="Arial"/>
              </a:rPr>
              <a:t>fifo</a:t>
            </a:r>
            <a:r>
              <a:rPr lang="en-US" sz="2000">
                <a:latin typeface="Arial"/>
                <a:cs typeface="Arial"/>
              </a:rPr>
              <a:t> and MAC units that you have written in Verilog with a </a:t>
            </a:r>
            <a:r>
              <a:rPr lang="en-US" sz="2000" err="1">
                <a:latin typeface="Arial"/>
                <a:cs typeface="Arial"/>
              </a:rPr>
              <a:t>fifo</a:t>
            </a:r>
            <a:r>
              <a:rPr lang="en-US" sz="2000">
                <a:latin typeface="Arial"/>
                <a:cs typeface="Arial"/>
              </a:rPr>
              <a:t>, multiplier and an adder IP (although there exists a Multiply-Accumulate IP,  unfortunately Quartus Prime Lite Edition does not provide it).</a:t>
            </a:r>
          </a:p>
          <a:p>
            <a:r>
              <a:rPr lang="en-US" sz="2000">
                <a:latin typeface="Arial"/>
                <a:cs typeface="Arial"/>
              </a:rPr>
              <a:t>You will be using the </a:t>
            </a:r>
            <a:r>
              <a:rPr lang="en-US" sz="2000" b="1">
                <a:latin typeface="Arial"/>
                <a:cs typeface="Arial"/>
              </a:rPr>
              <a:t>FIFO</a:t>
            </a:r>
            <a:r>
              <a:rPr lang="en-US" sz="2000">
                <a:latin typeface="Arial"/>
                <a:cs typeface="Arial"/>
              </a:rPr>
              <a:t>, </a:t>
            </a:r>
            <a:r>
              <a:rPr lang="en-US" sz="2000" b="1">
                <a:latin typeface="Arial"/>
                <a:cs typeface="Arial"/>
              </a:rPr>
              <a:t>LPM_MULT </a:t>
            </a:r>
            <a:r>
              <a:rPr lang="en-US" sz="2000">
                <a:latin typeface="Arial"/>
                <a:cs typeface="Arial"/>
              </a:rPr>
              <a:t>and </a:t>
            </a:r>
            <a:r>
              <a:rPr lang="en-US" sz="2000" b="1">
                <a:latin typeface="Arial"/>
                <a:cs typeface="Arial"/>
              </a:rPr>
              <a:t>LPM_ADD_SUB </a:t>
            </a:r>
            <a:r>
              <a:rPr lang="en-US" sz="2000">
                <a:latin typeface="Arial"/>
                <a:cs typeface="Arial"/>
              </a:rPr>
              <a:t>IPs. Search for them in the catalog. (Feel free to experiment with other IPs)</a:t>
            </a:r>
          </a:p>
          <a:p>
            <a:r>
              <a:rPr lang="en-US" sz="2000">
                <a:latin typeface="Arial"/>
                <a:cs typeface="Arial"/>
              </a:rPr>
              <a:t>You will have to change the top-level code to support the IPs</a:t>
            </a:r>
          </a:p>
        </p:txBody>
      </p:sp>
    </p:spTree>
    <p:extLst>
      <p:ext uri="{BB962C8B-B14F-4D97-AF65-F5344CB8AC3E}">
        <p14:creationId xmlns:p14="http://schemas.microsoft.com/office/powerpoint/2010/main" val="2037129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4AB84-2763-3BB2-1D09-0A9185725C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E2711D-4C9E-7DCD-B335-7D2B59411B83}"/>
              </a:ext>
            </a:extLst>
          </p:cNvPr>
          <p:cNvSpPr>
            <a:spLocks noGrp="1"/>
          </p:cNvSpPr>
          <p:nvPr>
            <p:ph type="title"/>
          </p:nvPr>
        </p:nvSpPr>
        <p:spPr>
          <a:xfrm>
            <a:off x="495300" y="457200"/>
            <a:ext cx="10668000" cy="1066800"/>
          </a:xfrm>
        </p:spPr>
        <p:txBody>
          <a:bodyPr anchor="b">
            <a:normAutofit/>
          </a:bodyPr>
          <a:lstStyle/>
          <a:p>
            <a:r>
              <a:rPr lang="en-US"/>
              <a:t>Use Quartus IP Catalog</a:t>
            </a:r>
          </a:p>
        </p:txBody>
      </p:sp>
      <p:sp>
        <p:nvSpPr>
          <p:cNvPr id="7" name="Footer Placeholder 4">
            <a:extLst>
              <a:ext uri="{FF2B5EF4-FFF2-40B4-BE49-F238E27FC236}">
                <a16:creationId xmlns:a16="http://schemas.microsoft.com/office/drawing/2014/main" id="{E27FA07B-8BC9-F178-AB49-6C5B14C82AB3}"/>
              </a:ext>
            </a:extLst>
          </p:cNvPr>
          <p:cNvSpPr>
            <a:spLocks noGrp="1"/>
          </p:cNvSpPr>
          <p:nvPr>
            <p:ph type="ftr" sz="quarter" idx="11"/>
          </p:nvPr>
        </p:nvSpPr>
        <p:spPr>
          <a:xfrm>
            <a:off x="0" y="6505057"/>
            <a:ext cx="4686300" cy="344710"/>
          </a:xfrm>
        </p:spPr>
        <p:txBody>
          <a:bodyPr/>
          <a:lstStyle/>
          <a:p>
            <a:r>
              <a:rPr lang="en-US"/>
              <a:t>Department of Electrical and Computer Engineering</a:t>
            </a:r>
          </a:p>
        </p:txBody>
      </p:sp>
      <p:sp>
        <p:nvSpPr>
          <p:cNvPr id="4" name="Content Placeholder 3">
            <a:extLst>
              <a:ext uri="{FF2B5EF4-FFF2-40B4-BE49-F238E27FC236}">
                <a16:creationId xmlns:a16="http://schemas.microsoft.com/office/drawing/2014/main" id="{998148FD-B729-E483-D040-071EBE0B8F53}"/>
              </a:ext>
            </a:extLst>
          </p:cNvPr>
          <p:cNvSpPr>
            <a:spLocks noGrp="1"/>
          </p:cNvSpPr>
          <p:nvPr>
            <p:ph sz="quarter" idx="13"/>
          </p:nvPr>
        </p:nvSpPr>
        <p:spPr/>
        <p:txBody>
          <a:bodyPr vert="horz" lIns="0" tIns="45720" rIns="91440" bIns="45720" rtlCol="0" anchor="t">
            <a:normAutofit/>
          </a:bodyPr>
          <a:lstStyle/>
          <a:p>
            <a:r>
              <a:rPr lang="en-US" sz="2000" dirty="0">
                <a:latin typeface="Arial"/>
                <a:cs typeface="Arial"/>
              </a:rPr>
              <a:t>A separate window should pop up for each IP. Name the IP and click </a:t>
            </a:r>
            <a:r>
              <a:rPr lang="en-US" sz="2000" b="1" dirty="0">
                <a:latin typeface="Arial"/>
                <a:cs typeface="Arial"/>
              </a:rPr>
              <a:t>OK. </a:t>
            </a:r>
            <a:r>
              <a:rPr lang="en-US" sz="2000" dirty="0">
                <a:latin typeface="Arial"/>
                <a:cs typeface="Arial"/>
              </a:rPr>
              <a:t>A </a:t>
            </a:r>
            <a:r>
              <a:rPr lang="en-US" sz="2000" b="1" dirty="0" err="1">
                <a:latin typeface="Arial"/>
                <a:cs typeface="Arial"/>
              </a:rPr>
              <a:t>MegaWizard</a:t>
            </a:r>
            <a:r>
              <a:rPr lang="en-US" sz="2000" b="1" dirty="0">
                <a:latin typeface="Arial"/>
                <a:cs typeface="Arial"/>
              </a:rPr>
              <a:t> Plug-In Manager</a:t>
            </a:r>
            <a:r>
              <a:rPr lang="en-US" sz="2000" dirty="0">
                <a:latin typeface="Arial"/>
                <a:cs typeface="Arial"/>
              </a:rPr>
              <a:t> window will pop-</a:t>
            </a:r>
            <a:r>
              <a:rPr lang="en-US" sz="2000" dirty="0" err="1">
                <a:latin typeface="Arial"/>
                <a:cs typeface="Arial"/>
              </a:rPr>
              <a:t>ip</a:t>
            </a:r>
            <a:r>
              <a:rPr lang="en-US" sz="2000" dirty="0">
                <a:latin typeface="Arial"/>
                <a:cs typeface="Arial"/>
              </a:rPr>
              <a:t>. Configure the IP according to the requirements of the design for this lab. Consult the documentation for each IP to do so. (Select separate clocks for reads and writes to the </a:t>
            </a:r>
            <a:r>
              <a:rPr lang="en-US" sz="2000" dirty="0" err="1">
                <a:latin typeface="Arial"/>
                <a:cs typeface="Arial"/>
              </a:rPr>
              <a:t>fifo</a:t>
            </a:r>
            <a:r>
              <a:rPr lang="en-US" sz="2000" dirty="0">
                <a:latin typeface="Arial"/>
                <a:cs typeface="Arial"/>
              </a:rPr>
              <a:t> during configuration but use the same clock when you make the signal connections)</a:t>
            </a:r>
            <a:endParaRPr lang="en-US" sz="2000" dirty="0">
              <a:solidFill>
                <a:srgbClr val="202020"/>
              </a:solidFill>
              <a:latin typeface="Arial"/>
              <a:cs typeface="Arial"/>
            </a:endParaRPr>
          </a:p>
          <a:p>
            <a:r>
              <a:rPr lang="en-US" sz="2000" dirty="0">
                <a:latin typeface="Arial"/>
                <a:cs typeface="Arial"/>
              </a:rPr>
              <a:t>The documentation can be found by clicking on the “</a:t>
            </a:r>
            <a:r>
              <a:rPr lang="en-US" sz="2000" b="1" dirty="0">
                <a:latin typeface="Arial"/>
                <a:cs typeface="Arial"/>
              </a:rPr>
              <a:t>Documentation</a:t>
            </a:r>
            <a:r>
              <a:rPr lang="en-US" sz="2000" dirty="0">
                <a:latin typeface="Arial"/>
                <a:cs typeface="Arial"/>
              </a:rPr>
              <a:t>” button in the IP configuration </a:t>
            </a:r>
            <a:r>
              <a:rPr lang="en-US" sz="2000" b="1" dirty="0">
                <a:latin typeface="Arial"/>
                <a:cs typeface="Arial"/>
              </a:rPr>
              <a:t>pop-up window</a:t>
            </a:r>
            <a:r>
              <a:rPr lang="en-US" sz="2000" dirty="0">
                <a:latin typeface="Arial"/>
                <a:cs typeface="Arial"/>
              </a:rPr>
              <a:t>. </a:t>
            </a:r>
            <a:r>
              <a:rPr lang="en-US" sz="2000" b="1" dirty="0">
                <a:solidFill>
                  <a:srgbClr val="FF0000"/>
                </a:solidFill>
                <a:latin typeface="Arial"/>
                <a:cs typeface="Arial"/>
              </a:rPr>
              <a:t>Reading documentation is a necessary skill for any Engineering job and will be useful if you want to succeed in this course.</a:t>
            </a:r>
            <a:endParaRPr lang="en-US" sz="2000" b="1">
              <a:solidFill>
                <a:srgbClr val="FF0000"/>
              </a:solidFill>
              <a:latin typeface="Arial"/>
              <a:cs typeface="Arial"/>
            </a:endParaRPr>
          </a:p>
          <a:p>
            <a:r>
              <a:rPr lang="en-US" sz="2000" dirty="0">
                <a:solidFill>
                  <a:srgbClr val="363636"/>
                </a:solidFill>
                <a:latin typeface="Arial"/>
                <a:cs typeface="Arial"/>
              </a:rPr>
              <a:t>Configure the IP by clicking “</a:t>
            </a:r>
            <a:r>
              <a:rPr lang="en-US" sz="2000" b="1" dirty="0">
                <a:solidFill>
                  <a:srgbClr val="363636"/>
                </a:solidFill>
                <a:latin typeface="Arial"/>
                <a:cs typeface="Arial"/>
              </a:rPr>
              <a:t>Next</a:t>
            </a:r>
            <a:r>
              <a:rPr lang="en-US" sz="2000" dirty="0">
                <a:solidFill>
                  <a:srgbClr val="363636"/>
                </a:solidFill>
                <a:latin typeface="Arial"/>
                <a:cs typeface="Arial"/>
              </a:rPr>
              <a:t>” and selecting the options for that IP. Then click “</a:t>
            </a:r>
            <a:r>
              <a:rPr lang="en-US" sz="2000" b="1" dirty="0">
                <a:solidFill>
                  <a:srgbClr val="363636"/>
                </a:solidFill>
                <a:latin typeface="Arial"/>
                <a:cs typeface="Arial"/>
              </a:rPr>
              <a:t>Finish</a:t>
            </a:r>
            <a:r>
              <a:rPr lang="en-US" sz="2000" dirty="0">
                <a:solidFill>
                  <a:srgbClr val="363636"/>
                </a:solidFill>
                <a:latin typeface="Arial"/>
                <a:cs typeface="Arial"/>
              </a:rPr>
              <a:t>” and “</a:t>
            </a:r>
            <a:r>
              <a:rPr lang="en-US" sz="2000" b="1" dirty="0">
                <a:solidFill>
                  <a:srgbClr val="363636"/>
                </a:solidFill>
                <a:latin typeface="Arial"/>
                <a:cs typeface="Arial"/>
              </a:rPr>
              <a:t>Yes</a:t>
            </a:r>
            <a:r>
              <a:rPr lang="en-US" sz="2000" dirty="0">
                <a:solidFill>
                  <a:srgbClr val="363636"/>
                </a:solidFill>
                <a:latin typeface="Arial"/>
                <a:cs typeface="Arial"/>
              </a:rPr>
              <a:t>” to add the IP files to your current project.</a:t>
            </a:r>
            <a:endParaRPr lang="en-US" sz="2000" b="1" dirty="0">
              <a:solidFill>
                <a:srgbClr val="FF0000"/>
              </a:solidFill>
              <a:latin typeface="Arial"/>
              <a:cs typeface="Arial"/>
            </a:endParaRPr>
          </a:p>
        </p:txBody>
      </p:sp>
    </p:spTree>
    <p:extLst>
      <p:ext uri="{BB962C8B-B14F-4D97-AF65-F5344CB8AC3E}">
        <p14:creationId xmlns:p14="http://schemas.microsoft.com/office/powerpoint/2010/main" val="3556282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A62B3-8EFD-BC56-A01D-9BEFE78EAD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F7D7F1-1A0C-1BEB-EFD8-75A1E262BF71}"/>
              </a:ext>
            </a:extLst>
          </p:cNvPr>
          <p:cNvSpPr>
            <a:spLocks noGrp="1"/>
          </p:cNvSpPr>
          <p:nvPr>
            <p:ph type="title"/>
          </p:nvPr>
        </p:nvSpPr>
        <p:spPr>
          <a:xfrm>
            <a:off x="495300" y="457200"/>
            <a:ext cx="10668000" cy="1066800"/>
          </a:xfrm>
        </p:spPr>
        <p:txBody>
          <a:bodyPr anchor="b">
            <a:normAutofit/>
          </a:bodyPr>
          <a:lstStyle/>
          <a:p>
            <a:r>
              <a:rPr lang="en-US"/>
              <a:t>Use Quartus IP Catalog</a:t>
            </a:r>
          </a:p>
        </p:txBody>
      </p:sp>
      <p:sp>
        <p:nvSpPr>
          <p:cNvPr id="7" name="Footer Placeholder 4">
            <a:extLst>
              <a:ext uri="{FF2B5EF4-FFF2-40B4-BE49-F238E27FC236}">
                <a16:creationId xmlns:a16="http://schemas.microsoft.com/office/drawing/2014/main" id="{E52F3620-8440-3D34-C741-CB80E09C6132}"/>
              </a:ext>
            </a:extLst>
          </p:cNvPr>
          <p:cNvSpPr>
            <a:spLocks noGrp="1"/>
          </p:cNvSpPr>
          <p:nvPr>
            <p:ph type="ftr" sz="quarter" idx="11"/>
          </p:nvPr>
        </p:nvSpPr>
        <p:spPr>
          <a:xfrm>
            <a:off x="0" y="6505057"/>
            <a:ext cx="4686300" cy="344710"/>
          </a:xfrm>
        </p:spPr>
        <p:txBody>
          <a:bodyPr/>
          <a:lstStyle/>
          <a:p>
            <a:r>
              <a:rPr lang="en-US"/>
              <a:t>Department of Electrical and Computer Engineering</a:t>
            </a:r>
          </a:p>
        </p:txBody>
      </p:sp>
      <p:sp>
        <p:nvSpPr>
          <p:cNvPr id="4" name="Content Placeholder 3">
            <a:extLst>
              <a:ext uri="{FF2B5EF4-FFF2-40B4-BE49-F238E27FC236}">
                <a16:creationId xmlns:a16="http://schemas.microsoft.com/office/drawing/2014/main" id="{BB5B0246-990B-263A-175A-BB497BB44F7E}"/>
              </a:ext>
            </a:extLst>
          </p:cNvPr>
          <p:cNvSpPr>
            <a:spLocks noGrp="1"/>
          </p:cNvSpPr>
          <p:nvPr>
            <p:ph sz="quarter" idx="13"/>
          </p:nvPr>
        </p:nvSpPr>
        <p:spPr/>
        <p:txBody>
          <a:bodyPr vert="horz" lIns="0" tIns="45720" rIns="91440" bIns="45720" rtlCol="0" anchor="t">
            <a:normAutofit/>
          </a:bodyPr>
          <a:lstStyle/>
          <a:p>
            <a:r>
              <a:rPr lang="en-US" sz="2000" dirty="0">
                <a:latin typeface="Arial"/>
                <a:cs typeface="Arial"/>
              </a:rPr>
              <a:t>Go to “</a:t>
            </a:r>
            <a:r>
              <a:rPr lang="en-US" sz="2000" b="1" dirty="0">
                <a:latin typeface="Arial"/>
                <a:cs typeface="Arial"/>
              </a:rPr>
              <a:t>Project Navigator</a:t>
            </a:r>
            <a:r>
              <a:rPr lang="en-US" sz="2000" dirty="0">
                <a:latin typeface="Arial"/>
                <a:cs typeface="Arial"/>
              </a:rPr>
              <a:t>” window and select “</a:t>
            </a:r>
            <a:r>
              <a:rPr lang="en-US" sz="2000" b="1" dirty="0">
                <a:latin typeface="Arial"/>
                <a:cs typeface="Arial"/>
              </a:rPr>
              <a:t>Files</a:t>
            </a:r>
            <a:r>
              <a:rPr lang="en-US" sz="2000" dirty="0">
                <a:latin typeface="Arial"/>
                <a:cs typeface="Arial"/>
              </a:rPr>
              <a:t>” from the drop-down menu. You should see a </a:t>
            </a:r>
            <a:r>
              <a:rPr lang="en-US" sz="2000" b="1" dirty="0">
                <a:latin typeface="Arial"/>
                <a:cs typeface="Arial"/>
              </a:rPr>
              <a:t>.</a:t>
            </a:r>
            <a:r>
              <a:rPr lang="en-US" sz="2000" b="1" dirty="0" err="1">
                <a:latin typeface="Arial"/>
                <a:cs typeface="Arial"/>
              </a:rPr>
              <a:t>qip</a:t>
            </a:r>
            <a:r>
              <a:rPr lang="en-US" sz="2000" b="1" dirty="0">
                <a:latin typeface="Arial"/>
                <a:cs typeface="Arial"/>
              </a:rPr>
              <a:t> </a:t>
            </a:r>
            <a:r>
              <a:rPr lang="en-US" sz="2000" dirty="0">
                <a:latin typeface="Arial"/>
                <a:cs typeface="Arial"/>
              </a:rPr>
              <a:t>file under </a:t>
            </a:r>
            <a:r>
              <a:rPr lang="en-US" sz="2000" b="1" dirty="0">
                <a:latin typeface="Arial"/>
                <a:cs typeface="Arial"/>
              </a:rPr>
              <a:t>Files</a:t>
            </a:r>
            <a:r>
              <a:rPr lang="en-US" sz="2000" dirty="0">
                <a:latin typeface="Arial"/>
                <a:cs typeface="Arial"/>
              </a:rPr>
              <a:t>.</a:t>
            </a:r>
          </a:p>
          <a:p>
            <a:r>
              <a:rPr lang="en-US" sz="2000" dirty="0">
                <a:latin typeface="Arial"/>
                <a:cs typeface="Arial"/>
              </a:rPr>
              <a:t>Open the </a:t>
            </a:r>
            <a:r>
              <a:rPr lang="en-US" sz="2000" b="1" dirty="0">
                <a:latin typeface="Arial"/>
                <a:cs typeface="Arial"/>
              </a:rPr>
              <a:t>.v</a:t>
            </a:r>
            <a:r>
              <a:rPr lang="en-US" sz="2000" dirty="0">
                <a:latin typeface="Arial"/>
                <a:cs typeface="Arial"/>
              </a:rPr>
              <a:t> file under the </a:t>
            </a:r>
            <a:r>
              <a:rPr lang="en-US" sz="2000" b="1" dirty="0">
                <a:latin typeface="Arial"/>
                <a:cs typeface="Arial"/>
              </a:rPr>
              <a:t>.</a:t>
            </a:r>
            <a:r>
              <a:rPr lang="en-US" sz="2000" b="1" dirty="0" err="1">
                <a:latin typeface="Arial"/>
                <a:cs typeface="Arial"/>
              </a:rPr>
              <a:t>qip</a:t>
            </a:r>
            <a:r>
              <a:rPr lang="en-US" sz="2000" dirty="0">
                <a:latin typeface="Arial"/>
                <a:cs typeface="Arial"/>
              </a:rPr>
              <a:t> file. This file has the interface to your IP which you can use to instantiate the IP block in your code.</a:t>
            </a:r>
          </a:p>
          <a:p>
            <a:r>
              <a:rPr lang="en-US" sz="2000" dirty="0">
                <a:latin typeface="Arial"/>
                <a:cs typeface="Arial"/>
              </a:rPr>
              <a:t>Compile and simulate your code in </a:t>
            </a:r>
            <a:r>
              <a:rPr lang="en-US" sz="2000" err="1">
                <a:latin typeface="Arial"/>
                <a:cs typeface="Arial"/>
              </a:rPr>
              <a:t>QuestaSim</a:t>
            </a:r>
            <a:r>
              <a:rPr lang="en-US" sz="2000" dirty="0">
                <a:latin typeface="Arial"/>
                <a:cs typeface="Arial"/>
              </a:rPr>
              <a:t>. </a:t>
            </a:r>
          </a:p>
          <a:p>
            <a:r>
              <a:rPr lang="en-US" sz="2000" dirty="0">
                <a:latin typeface="Arial"/>
                <a:cs typeface="Arial"/>
              </a:rPr>
              <a:t>The following paths are to the IP libraries that you </a:t>
            </a:r>
            <a:r>
              <a:rPr lang="en-US" sz="2000" dirty="0">
                <a:solidFill>
                  <a:srgbClr val="363636"/>
                </a:solidFill>
                <a:latin typeface="Arial"/>
                <a:cs typeface="Arial"/>
              </a:rPr>
              <a:t>will be using for this lab:</a:t>
            </a:r>
            <a:r>
              <a:rPr lang="en-US" sz="2000" b="1" dirty="0">
                <a:solidFill>
                  <a:srgbClr val="363636"/>
                </a:solidFill>
                <a:latin typeface="Arial"/>
                <a:cs typeface="Arial"/>
              </a:rPr>
              <a:t> </a:t>
            </a:r>
            <a:r>
              <a:rPr lang="en-US" sz="2000" b="1" dirty="0">
                <a:solidFill>
                  <a:schemeClr val="tx1"/>
                </a:solidFill>
                <a:latin typeface="Arial"/>
                <a:cs typeface="Arial"/>
              </a:rPr>
              <a:t>C:/intelFPGA_lite/23.1std/questa_fse/intel/verilog/220model</a:t>
            </a:r>
            <a:r>
              <a:rPr lang="en-US" sz="2000" b="1" dirty="0">
                <a:solidFill>
                  <a:srgbClr val="FF0000"/>
                </a:solidFill>
                <a:latin typeface="Arial"/>
                <a:cs typeface="Arial"/>
              </a:rPr>
              <a:t> </a:t>
            </a:r>
            <a:r>
              <a:rPr lang="en-US" sz="2000" dirty="0">
                <a:solidFill>
                  <a:schemeClr val="tx1"/>
                </a:solidFill>
                <a:latin typeface="Arial"/>
                <a:cs typeface="Arial"/>
              </a:rPr>
              <a:t>and</a:t>
            </a:r>
            <a:r>
              <a:rPr lang="en-US" sz="2000" b="1" dirty="0">
                <a:solidFill>
                  <a:srgbClr val="FF0000"/>
                </a:solidFill>
                <a:latin typeface="Arial"/>
                <a:cs typeface="Arial"/>
              </a:rPr>
              <a:t> </a:t>
            </a:r>
            <a:r>
              <a:rPr lang="en-US" sz="2000" b="1" dirty="0">
                <a:solidFill>
                  <a:schemeClr val="tx1"/>
                </a:solidFill>
                <a:latin typeface="Arial"/>
                <a:cs typeface="Arial"/>
              </a:rPr>
              <a:t>C:/intelFPGA_lite/23.1std/questa_fse/intel/verilog/altera_mf</a:t>
            </a:r>
            <a:r>
              <a:rPr lang="en-US" sz="2000" b="1" dirty="0">
                <a:latin typeface="Arial"/>
                <a:cs typeface="Arial"/>
              </a:rPr>
              <a:t>. </a:t>
            </a:r>
            <a:r>
              <a:rPr lang="en-US" sz="2000" dirty="0">
                <a:latin typeface="Arial"/>
                <a:cs typeface="Arial"/>
              </a:rPr>
              <a:t>(For those who are interested, all these paths are specified in the </a:t>
            </a:r>
            <a:r>
              <a:rPr lang="en-US" sz="2000" b="1" dirty="0">
                <a:latin typeface="Arial"/>
                <a:cs typeface="Arial"/>
              </a:rPr>
              <a:t>modelsim.ini</a:t>
            </a:r>
            <a:r>
              <a:rPr lang="en-US" sz="2000" dirty="0">
                <a:latin typeface="Arial"/>
                <a:cs typeface="Arial"/>
              </a:rPr>
              <a:t> file.)</a:t>
            </a:r>
            <a:endParaRPr lang="en-US"/>
          </a:p>
          <a:p>
            <a:r>
              <a:rPr lang="en-US" sz="2000" dirty="0">
                <a:latin typeface="Arial"/>
                <a:cs typeface="Arial"/>
              </a:rPr>
              <a:t>To run the simulation, type this command in </a:t>
            </a:r>
            <a:r>
              <a:rPr lang="en-US" sz="2000" dirty="0" err="1">
                <a:latin typeface="Arial"/>
                <a:cs typeface="Arial"/>
              </a:rPr>
              <a:t>QuestaSim</a:t>
            </a:r>
            <a:r>
              <a:rPr lang="en-US" sz="2000" dirty="0">
                <a:latin typeface="Arial"/>
                <a:cs typeface="Arial"/>
              </a:rPr>
              <a:t>:</a:t>
            </a:r>
          </a:p>
          <a:p>
            <a:pPr lvl="1">
              <a:buFont typeface="Courier New" panose="020B0604020202020204" pitchFamily="34" charset="0"/>
              <a:buChar char="o"/>
            </a:pPr>
            <a:r>
              <a:rPr lang="en-US" sz="1500" b="1" err="1">
                <a:solidFill>
                  <a:srgbClr val="FF0000"/>
                </a:solidFill>
                <a:latin typeface="Arial"/>
                <a:cs typeface="Arial"/>
              </a:rPr>
              <a:t>vsim</a:t>
            </a:r>
            <a:r>
              <a:rPr lang="en-US" sz="1500" b="1" dirty="0">
                <a:solidFill>
                  <a:srgbClr val="FF0000"/>
                </a:solidFill>
                <a:latin typeface="Arial"/>
                <a:cs typeface="Arial"/>
              </a:rPr>
              <a:t> -L C:/intelFPGA_lite/23.1std/questa_fse/intel/verilog/altera_mf -L C:/intelFPGA_lite/23.1std/questa_fse/intel/verilog/220model -</a:t>
            </a:r>
            <a:r>
              <a:rPr lang="en-US" sz="1500" b="1" err="1">
                <a:solidFill>
                  <a:srgbClr val="FF0000"/>
                </a:solidFill>
                <a:latin typeface="Arial"/>
                <a:cs typeface="Arial"/>
              </a:rPr>
              <a:t>vopt</a:t>
            </a:r>
            <a:r>
              <a:rPr lang="en-US" sz="1500" b="1" dirty="0">
                <a:solidFill>
                  <a:srgbClr val="FF0000"/>
                </a:solidFill>
                <a:latin typeface="Arial"/>
                <a:cs typeface="Arial"/>
              </a:rPr>
              <a:t> </a:t>
            </a:r>
            <a:r>
              <a:rPr lang="en-US" sz="1500" b="1" err="1">
                <a:solidFill>
                  <a:srgbClr val="FF0000"/>
                </a:solidFill>
                <a:latin typeface="Arial"/>
                <a:cs typeface="Arial"/>
              </a:rPr>
              <a:t>work.testbench_tb</a:t>
            </a:r>
            <a:r>
              <a:rPr lang="en-US" sz="1500" b="1" dirty="0">
                <a:solidFill>
                  <a:srgbClr val="FF0000"/>
                </a:solidFill>
                <a:latin typeface="Arial"/>
                <a:cs typeface="Arial"/>
              </a:rPr>
              <a:t> -</a:t>
            </a:r>
            <a:r>
              <a:rPr lang="en-US" sz="1500" b="1" err="1">
                <a:solidFill>
                  <a:srgbClr val="FF0000"/>
                </a:solidFill>
                <a:latin typeface="Arial"/>
                <a:cs typeface="Arial"/>
              </a:rPr>
              <a:t>voptargs</a:t>
            </a:r>
            <a:r>
              <a:rPr lang="en-US" sz="1500" b="1" dirty="0">
                <a:solidFill>
                  <a:srgbClr val="FF0000"/>
                </a:solidFill>
                <a:latin typeface="Arial"/>
                <a:cs typeface="Arial"/>
              </a:rPr>
              <a:t>=+acc</a:t>
            </a:r>
          </a:p>
          <a:p>
            <a:r>
              <a:rPr lang="en-US" sz="2000" dirty="0">
                <a:latin typeface="Arial"/>
                <a:cs typeface="Arial"/>
              </a:rPr>
              <a:t>Program the board following the steps discussed in the previous slides.</a:t>
            </a:r>
            <a:endParaRPr lang="en-US" dirty="0"/>
          </a:p>
        </p:txBody>
      </p:sp>
    </p:spTree>
    <p:extLst>
      <p:ext uri="{BB962C8B-B14F-4D97-AF65-F5344CB8AC3E}">
        <p14:creationId xmlns:p14="http://schemas.microsoft.com/office/powerpoint/2010/main" val="1980543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4684A-9FF6-DD18-3002-47277E4DAD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D3AD7A-746E-C55A-4F60-D0B7CE4F2C18}"/>
              </a:ext>
            </a:extLst>
          </p:cNvPr>
          <p:cNvSpPr>
            <a:spLocks noGrp="1"/>
          </p:cNvSpPr>
          <p:nvPr>
            <p:ph type="title"/>
          </p:nvPr>
        </p:nvSpPr>
        <p:spPr>
          <a:xfrm>
            <a:off x="495300" y="457200"/>
            <a:ext cx="10668000" cy="1066800"/>
          </a:xfrm>
        </p:spPr>
        <p:txBody>
          <a:bodyPr anchor="b">
            <a:normAutofit/>
          </a:bodyPr>
          <a:lstStyle/>
          <a:p>
            <a:r>
              <a:rPr lang="en-US">
                <a:latin typeface="Arial"/>
                <a:cs typeface="Arial"/>
              </a:rPr>
              <a:t>Submission</a:t>
            </a:r>
            <a:endParaRPr lang="en-US"/>
          </a:p>
        </p:txBody>
      </p:sp>
      <p:sp>
        <p:nvSpPr>
          <p:cNvPr id="5" name="Footer Placeholder 4">
            <a:extLst>
              <a:ext uri="{FF2B5EF4-FFF2-40B4-BE49-F238E27FC236}">
                <a16:creationId xmlns:a16="http://schemas.microsoft.com/office/drawing/2014/main" id="{CA25ABAA-B67D-63B9-D4B0-D6BDCD9781C0}"/>
              </a:ext>
            </a:extLst>
          </p:cNvPr>
          <p:cNvSpPr>
            <a:spLocks noGrp="1"/>
          </p:cNvSpPr>
          <p:nvPr>
            <p:ph type="ftr" sz="quarter" idx="11"/>
          </p:nvPr>
        </p:nvSpPr>
        <p:spPr>
          <a:xfrm>
            <a:off x="0" y="6505057"/>
            <a:ext cx="4686300" cy="344710"/>
          </a:xfrm>
        </p:spPr>
        <p:txBody>
          <a:bodyPr/>
          <a:lstStyle/>
          <a:p>
            <a:r>
              <a:rPr lang="en-US"/>
              <a:t>Department of Electrical and Computer Engineering</a:t>
            </a:r>
          </a:p>
        </p:txBody>
      </p:sp>
      <p:sp>
        <p:nvSpPr>
          <p:cNvPr id="6" name="Content Placeholder 5">
            <a:extLst>
              <a:ext uri="{FF2B5EF4-FFF2-40B4-BE49-F238E27FC236}">
                <a16:creationId xmlns:a16="http://schemas.microsoft.com/office/drawing/2014/main" id="{3E215BF5-4FDC-D94C-13A2-6EB554F75940}"/>
              </a:ext>
            </a:extLst>
          </p:cNvPr>
          <p:cNvSpPr>
            <a:spLocks noGrp="1"/>
          </p:cNvSpPr>
          <p:nvPr>
            <p:ph sz="quarter" idx="13"/>
          </p:nvPr>
        </p:nvSpPr>
        <p:spPr>
          <a:xfrm>
            <a:off x="1028699" y="1840447"/>
            <a:ext cx="10142538" cy="4157128"/>
          </a:xfrm>
        </p:spPr>
        <p:txBody>
          <a:bodyPr vert="horz" lIns="0" tIns="45720" rIns="91440" bIns="45720" rtlCol="0" anchor="t">
            <a:noAutofit/>
          </a:bodyPr>
          <a:lstStyle/>
          <a:p>
            <a:r>
              <a:rPr lang="en-US" sz="1800">
                <a:latin typeface="Arial"/>
                <a:cs typeface="Arial"/>
              </a:rPr>
              <a:t>Submit the .v and .</a:t>
            </a:r>
            <a:r>
              <a:rPr lang="en-US" sz="1800" err="1">
                <a:latin typeface="Arial"/>
                <a:cs typeface="Arial"/>
              </a:rPr>
              <a:t>sv</a:t>
            </a:r>
            <a:r>
              <a:rPr lang="en-US" sz="1800">
                <a:latin typeface="Arial"/>
                <a:cs typeface="Arial"/>
              </a:rPr>
              <a:t> files to the </a:t>
            </a:r>
            <a:r>
              <a:rPr lang="en-US" sz="1800" err="1">
                <a:latin typeface="Arial"/>
                <a:cs typeface="Arial"/>
              </a:rPr>
              <a:t>dropbox</a:t>
            </a:r>
            <a:r>
              <a:rPr lang="en-US" sz="1800">
                <a:latin typeface="Arial"/>
                <a:cs typeface="Arial"/>
              </a:rPr>
              <a:t> for Minilab0 on Canvas (1 submission per team)</a:t>
            </a:r>
          </a:p>
          <a:p>
            <a:r>
              <a:rPr lang="en-US" sz="1800">
                <a:latin typeface="Arial"/>
                <a:cs typeface="Arial"/>
              </a:rPr>
              <a:t>Click on "</a:t>
            </a:r>
            <a:r>
              <a:rPr lang="en-US" sz="1800" b="1">
                <a:latin typeface="Arial"/>
                <a:cs typeface="Arial"/>
              </a:rPr>
              <a:t>View Report</a:t>
            </a:r>
            <a:r>
              <a:rPr lang="en-US" sz="1800">
                <a:latin typeface="Arial"/>
                <a:cs typeface="Arial"/>
              </a:rPr>
              <a:t>" from the drop-down menu of "</a:t>
            </a:r>
            <a:r>
              <a:rPr lang="en-US" sz="1800" b="1">
                <a:latin typeface="Arial"/>
                <a:cs typeface="Arial"/>
              </a:rPr>
              <a:t>Analysis and Synthesis</a:t>
            </a:r>
            <a:r>
              <a:rPr lang="en-US" sz="1800">
                <a:latin typeface="Arial"/>
                <a:cs typeface="Arial"/>
              </a:rPr>
              <a:t>" from the Tasks window. A window with the title "</a:t>
            </a:r>
            <a:r>
              <a:rPr lang="en-US" sz="1800" b="1">
                <a:latin typeface="Arial"/>
                <a:cs typeface="Arial"/>
              </a:rPr>
              <a:t>Compilation Report</a:t>
            </a:r>
            <a:r>
              <a:rPr lang="en-US" sz="1800">
                <a:latin typeface="Arial"/>
                <a:cs typeface="Arial"/>
              </a:rPr>
              <a:t>" should appear inside the Quartus window. Right click on the "</a:t>
            </a:r>
            <a:r>
              <a:rPr lang="en-US" sz="1800" b="1">
                <a:latin typeface="Arial"/>
                <a:cs typeface="Arial"/>
              </a:rPr>
              <a:t>Resource Usage Summary</a:t>
            </a:r>
            <a:r>
              <a:rPr lang="en-US" sz="1800">
                <a:latin typeface="Arial"/>
                <a:cs typeface="Arial"/>
              </a:rPr>
              <a:t>" inside the "</a:t>
            </a:r>
            <a:r>
              <a:rPr lang="en-US" sz="1800" b="1">
                <a:latin typeface="Arial"/>
                <a:cs typeface="Arial"/>
              </a:rPr>
              <a:t>Analysis and Synthesis</a:t>
            </a:r>
            <a:r>
              <a:rPr lang="en-US" sz="1800">
                <a:latin typeface="Arial"/>
                <a:cs typeface="Arial"/>
              </a:rPr>
              <a:t>" folder inside that window and export the file.</a:t>
            </a:r>
          </a:p>
          <a:p>
            <a:r>
              <a:rPr lang="en-US" sz="1800">
                <a:latin typeface="Arial"/>
                <a:cs typeface="Arial"/>
              </a:rPr>
              <a:t>This should be done after synthesis for both the halves of the lab. Save the file as </a:t>
            </a:r>
            <a:r>
              <a:rPr lang="en-US" sz="1800" b="1">
                <a:latin typeface="Arial"/>
                <a:cs typeface="Arial"/>
              </a:rPr>
              <a:t>Minilab0_Resource_Usage_Summary1.rpt</a:t>
            </a:r>
            <a:r>
              <a:rPr lang="en-US" sz="1800">
                <a:latin typeface="Arial"/>
                <a:cs typeface="Arial"/>
              </a:rPr>
              <a:t> for the first half (without IP) and as </a:t>
            </a:r>
            <a:r>
              <a:rPr lang="en-US" sz="1800" b="1">
                <a:latin typeface="Arial"/>
                <a:cs typeface="Arial"/>
              </a:rPr>
              <a:t>Minilab0_Resource_Usage_Summary2.rpt</a:t>
            </a:r>
            <a:r>
              <a:rPr lang="en-US" sz="1800">
                <a:latin typeface="Arial"/>
                <a:cs typeface="Arial"/>
              </a:rPr>
              <a:t> for the second half (with IP). Submit these files too. (1 submission per team)</a:t>
            </a:r>
          </a:p>
          <a:p>
            <a:r>
              <a:rPr lang="en-US" sz="1800">
                <a:latin typeface="Arial"/>
                <a:cs typeface="Arial"/>
              </a:rPr>
              <a:t>Create a </a:t>
            </a:r>
            <a:r>
              <a:rPr lang="en-US" sz="1800" b="1">
                <a:latin typeface="Arial"/>
                <a:cs typeface="Arial"/>
              </a:rPr>
              <a:t>zipped file</a:t>
            </a:r>
            <a:r>
              <a:rPr lang="en-US" sz="1800">
                <a:latin typeface="Arial"/>
                <a:cs typeface="Arial"/>
              </a:rPr>
              <a:t> with all the submission files and name it as </a:t>
            </a:r>
            <a:r>
              <a:rPr lang="en-US" sz="1800" b="1">
                <a:latin typeface="Arial"/>
                <a:cs typeface="Arial"/>
              </a:rPr>
              <a:t>Minilab0_&lt;member1 </a:t>
            </a:r>
            <a:r>
              <a:rPr lang="en-US" sz="1800" b="1" err="1">
                <a:latin typeface="Arial"/>
                <a:cs typeface="Arial"/>
              </a:rPr>
              <a:t>netid</a:t>
            </a:r>
            <a:r>
              <a:rPr lang="en-US" sz="1800" b="1">
                <a:latin typeface="Arial"/>
                <a:cs typeface="Arial"/>
              </a:rPr>
              <a:t>&gt;_&lt;member2 </a:t>
            </a:r>
            <a:r>
              <a:rPr lang="en-US" sz="1800" b="1" err="1">
                <a:latin typeface="Arial"/>
                <a:cs typeface="Arial"/>
              </a:rPr>
              <a:t>netid</a:t>
            </a:r>
            <a:r>
              <a:rPr lang="en-US" sz="1800" b="1">
                <a:latin typeface="Arial"/>
                <a:cs typeface="Arial"/>
              </a:rPr>
              <a:t>&gt;.zip.</a:t>
            </a:r>
            <a:endParaRPr lang="en-US" sz="1800">
              <a:solidFill>
                <a:srgbClr val="363636"/>
              </a:solidFill>
              <a:latin typeface="Arial"/>
              <a:cs typeface="Arial"/>
            </a:endParaRPr>
          </a:p>
        </p:txBody>
      </p:sp>
    </p:spTree>
    <p:extLst>
      <p:ext uri="{BB962C8B-B14F-4D97-AF65-F5344CB8AC3E}">
        <p14:creationId xmlns:p14="http://schemas.microsoft.com/office/powerpoint/2010/main" val="2719069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4684A-9FF6-DD18-3002-47277E4DAD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D3AD7A-746E-C55A-4F60-D0B7CE4F2C18}"/>
              </a:ext>
            </a:extLst>
          </p:cNvPr>
          <p:cNvSpPr>
            <a:spLocks noGrp="1"/>
          </p:cNvSpPr>
          <p:nvPr>
            <p:ph type="title"/>
          </p:nvPr>
        </p:nvSpPr>
        <p:spPr>
          <a:xfrm>
            <a:off x="495300" y="457200"/>
            <a:ext cx="10668000" cy="1066800"/>
          </a:xfrm>
        </p:spPr>
        <p:txBody>
          <a:bodyPr anchor="b">
            <a:normAutofit/>
          </a:bodyPr>
          <a:lstStyle/>
          <a:p>
            <a:r>
              <a:rPr lang="en-US">
                <a:latin typeface="Arial"/>
                <a:cs typeface="Arial"/>
              </a:rPr>
              <a:t>Demo and Report</a:t>
            </a:r>
            <a:endParaRPr lang="en-US"/>
          </a:p>
        </p:txBody>
      </p:sp>
      <p:sp>
        <p:nvSpPr>
          <p:cNvPr id="5" name="Footer Placeholder 4">
            <a:extLst>
              <a:ext uri="{FF2B5EF4-FFF2-40B4-BE49-F238E27FC236}">
                <a16:creationId xmlns:a16="http://schemas.microsoft.com/office/drawing/2014/main" id="{CA25ABAA-B67D-63B9-D4B0-D6BDCD9781C0}"/>
              </a:ext>
            </a:extLst>
          </p:cNvPr>
          <p:cNvSpPr>
            <a:spLocks noGrp="1"/>
          </p:cNvSpPr>
          <p:nvPr>
            <p:ph type="ftr" sz="quarter" idx="11"/>
          </p:nvPr>
        </p:nvSpPr>
        <p:spPr>
          <a:xfrm>
            <a:off x="0" y="6505057"/>
            <a:ext cx="4686300" cy="344710"/>
          </a:xfrm>
        </p:spPr>
        <p:txBody>
          <a:bodyPr/>
          <a:lstStyle/>
          <a:p>
            <a:r>
              <a:rPr lang="en-US"/>
              <a:t>Department of Electrical and Computer Engineering</a:t>
            </a:r>
          </a:p>
        </p:txBody>
      </p:sp>
      <p:sp>
        <p:nvSpPr>
          <p:cNvPr id="6" name="Content Placeholder 5">
            <a:extLst>
              <a:ext uri="{FF2B5EF4-FFF2-40B4-BE49-F238E27FC236}">
                <a16:creationId xmlns:a16="http://schemas.microsoft.com/office/drawing/2014/main" id="{3E215BF5-4FDC-D94C-13A2-6EB554F75940}"/>
              </a:ext>
            </a:extLst>
          </p:cNvPr>
          <p:cNvSpPr>
            <a:spLocks noGrp="1"/>
          </p:cNvSpPr>
          <p:nvPr>
            <p:ph sz="quarter" idx="13"/>
          </p:nvPr>
        </p:nvSpPr>
        <p:spPr>
          <a:xfrm>
            <a:off x="1028699" y="1840447"/>
            <a:ext cx="10142538" cy="4157128"/>
          </a:xfrm>
        </p:spPr>
        <p:txBody>
          <a:bodyPr vert="horz" lIns="0" tIns="45720" rIns="91440" bIns="45720" rtlCol="0" anchor="t">
            <a:noAutofit/>
          </a:bodyPr>
          <a:lstStyle/>
          <a:p>
            <a:r>
              <a:rPr lang="en-US" sz="1800">
                <a:solidFill>
                  <a:srgbClr val="363636"/>
                </a:solidFill>
                <a:latin typeface="Arial"/>
                <a:cs typeface="Arial"/>
              </a:rPr>
              <a:t>You must demo your working designs (with and without IPs) to the instructor (George) or the TA (Abhishek) by the end of lab period on 01/28 to avoid any penalty. Demos should be done in teams. See </a:t>
            </a:r>
            <a:r>
              <a:rPr lang="en-US" sz="1800">
                <a:solidFill>
                  <a:srgbClr val="363636"/>
                </a:solidFill>
                <a:latin typeface="Arial"/>
                <a:cs typeface="Arial"/>
                <a:hlinkClick r:id="rId2"/>
              </a:rPr>
              <a:t>Grading</a:t>
            </a:r>
            <a:r>
              <a:rPr lang="en-US" sz="1800">
                <a:solidFill>
                  <a:srgbClr val="363636"/>
                </a:solidFill>
                <a:latin typeface="Arial"/>
                <a:cs typeface="Arial"/>
              </a:rPr>
              <a:t> for more details.</a:t>
            </a:r>
          </a:p>
          <a:p>
            <a:r>
              <a:rPr lang="en-US" sz="1800">
                <a:solidFill>
                  <a:srgbClr val="363636"/>
                </a:solidFill>
                <a:latin typeface="Arial"/>
                <a:cs typeface="Arial"/>
              </a:rPr>
              <a:t>Create a repository with the name "</a:t>
            </a:r>
            <a:r>
              <a:rPr lang="en-US" sz="1800" b="1">
                <a:solidFill>
                  <a:srgbClr val="363636"/>
                </a:solidFill>
                <a:latin typeface="Arial"/>
                <a:cs typeface="Arial"/>
              </a:rPr>
              <a:t>ECE554SP25_Minilab0</a:t>
            </a:r>
            <a:r>
              <a:rPr lang="en-US" sz="1800">
                <a:solidFill>
                  <a:srgbClr val="363636"/>
                </a:solidFill>
                <a:latin typeface="Arial"/>
                <a:cs typeface="Arial"/>
              </a:rPr>
              <a:t>" on </a:t>
            </a:r>
            <a:r>
              <a:rPr lang="en-US" sz="1800" b="1" err="1">
                <a:solidFill>
                  <a:srgbClr val="363636"/>
                </a:solidFill>
                <a:latin typeface="Arial"/>
                <a:cs typeface="Arial"/>
              </a:rPr>
              <a:t>Github</a:t>
            </a:r>
            <a:r>
              <a:rPr lang="en-US" sz="1800">
                <a:solidFill>
                  <a:srgbClr val="363636"/>
                </a:solidFill>
                <a:latin typeface="Arial"/>
                <a:cs typeface="Arial"/>
              </a:rPr>
              <a:t>. Upload all .v and .</a:t>
            </a:r>
            <a:r>
              <a:rPr lang="en-US" sz="1800" err="1">
                <a:solidFill>
                  <a:srgbClr val="363636"/>
                </a:solidFill>
                <a:latin typeface="Arial"/>
                <a:cs typeface="Arial"/>
              </a:rPr>
              <a:t>sv</a:t>
            </a:r>
            <a:r>
              <a:rPr lang="en-US" sz="1800">
                <a:solidFill>
                  <a:srgbClr val="363636"/>
                </a:solidFill>
                <a:latin typeface="Arial"/>
                <a:cs typeface="Arial"/>
              </a:rPr>
              <a:t> files to your individual </a:t>
            </a:r>
            <a:r>
              <a:rPr lang="en-US" sz="1800" err="1">
                <a:solidFill>
                  <a:srgbClr val="363636"/>
                </a:solidFill>
                <a:latin typeface="Arial"/>
                <a:cs typeface="Arial"/>
              </a:rPr>
              <a:t>Github</a:t>
            </a:r>
            <a:r>
              <a:rPr lang="en-US" sz="1800">
                <a:solidFill>
                  <a:srgbClr val="363636"/>
                </a:solidFill>
                <a:latin typeface="Arial"/>
                <a:cs typeface="Arial"/>
              </a:rPr>
              <a:t> accounts. If you don't have a </a:t>
            </a:r>
            <a:r>
              <a:rPr lang="en-US" sz="1800" err="1">
                <a:solidFill>
                  <a:srgbClr val="363636"/>
                </a:solidFill>
                <a:latin typeface="Arial"/>
                <a:cs typeface="Arial"/>
              </a:rPr>
              <a:t>Github</a:t>
            </a:r>
            <a:r>
              <a:rPr lang="en-US" sz="1800">
                <a:solidFill>
                  <a:srgbClr val="363636"/>
                </a:solidFill>
                <a:latin typeface="Arial"/>
                <a:cs typeface="Arial"/>
              </a:rPr>
              <a:t> account yet, please create one and become familiar with Git commands.</a:t>
            </a:r>
            <a:endParaRPr lang="en-US" sz="1800">
              <a:solidFill>
                <a:srgbClr val="202020"/>
              </a:solidFill>
              <a:latin typeface="Arial"/>
              <a:cs typeface="Arial"/>
            </a:endParaRPr>
          </a:p>
          <a:p>
            <a:pPr lvl="1">
              <a:buFont typeface="Courier New,monospace" panose="020B0604020202020204" pitchFamily="34" charset="0"/>
              <a:buChar char="o"/>
            </a:pPr>
            <a:r>
              <a:rPr lang="en-US" sz="1800">
                <a:solidFill>
                  <a:srgbClr val="202020"/>
                </a:solidFill>
                <a:latin typeface="Arial"/>
                <a:cs typeface="Arial"/>
                <a:hlinkClick r:id="rId3"/>
              </a:rPr>
              <a:t>Github: Getting Started</a:t>
            </a:r>
            <a:endParaRPr lang="en-US" sz="1800">
              <a:solidFill>
                <a:srgbClr val="202020"/>
              </a:solidFill>
              <a:latin typeface="Arial"/>
              <a:cs typeface="Arial"/>
            </a:endParaRPr>
          </a:p>
          <a:p>
            <a:pPr lvl="1">
              <a:buFont typeface="Courier New,monospace" panose="020B0604020202020204" pitchFamily="34" charset="0"/>
              <a:buChar char="o"/>
            </a:pPr>
            <a:r>
              <a:rPr lang="en-US" sz="1800">
                <a:solidFill>
                  <a:srgbClr val="202020"/>
                </a:solidFill>
                <a:latin typeface="Arial"/>
                <a:cs typeface="Arial"/>
                <a:hlinkClick r:id="rId4"/>
              </a:rPr>
              <a:t>Git Cheat Sheet</a:t>
            </a:r>
            <a:endParaRPr lang="en-US" sz="1800">
              <a:solidFill>
                <a:srgbClr val="202020"/>
              </a:solidFill>
              <a:latin typeface="Arial"/>
              <a:cs typeface="Arial"/>
            </a:endParaRPr>
          </a:p>
          <a:p>
            <a:r>
              <a:rPr lang="en-US" sz="1800">
                <a:solidFill>
                  <a:srgbClr val="363636"/>
                </a:solidFill>
                <a:latin typeface="Arial"/>
                <a:cs typeface="Arial"/>
              </a:rPr>
              <a:t>The report should be submitted individually and should have your </a:t>
            </a:r>
            <a:r>
              <a:rPr lang="en-US" sz="1800" b="1" err="1">
                <a:solidFill>
                  <a:srgbClr val="363636"/>
                </a:solidFill>
                <a:latin typeface="Arial"/>
                <a:cs typeface="Arial"/>
              </a:rPr>
              <a:t>Github</a:t>
            </a:r>
            <a:r>
              <a:rPr lang="en-US" sz="1800" b="1">
                <a:solidFill>
                  <a:srgbClr val="363636"/>
                </a:solidFill>
                <a:latin typeface="Arial"/>
                <a:cs typeface="Arial"/>
              </a:rPr>
              <a:t> repository info</a:t>
            </a:r>
            <a:r>
              <a:rPr lang="en-US" sz="1800">
                <a:solidFill>
                  <a:srgbClr val="363636"/>
                </a:solidFill>
                <a:latin typeface="Arial"/>
                <a:cs typeface="Arial"/>
              </a:rPr>
              <a:t> and details about how you created that the repository and added the files. It should also have your </a:t>
            </a:r>
            <a:r>
              <a:rPr lang="en-US" sz="1800" b="1">
                <a:solidFill>
                  <a:srgbClr val="363636"/>
                </a:solidFill>
                <a:latin typeface="Arial"/>
                <a:cs typeface="Arial"/>
              </a:rPr>
              <a:t>simulation log</a:t>
            </a:r>
            <a:r>
              <a:rPr lang="en-US" sz="1800">
                <a:solidFill>
                  <a:srgbClr val="363636"/>
                </a:solidFill>
                <a:latin typeface="Arial"/>
                <a:cs typeface="Arial"/>
              </a:rPr>
              <a:t> and a </a:t>
            </a:r>
            <a:r>
              <a:rPr lang="en-US" sz="1800" b="1">
                <a:solidFill>
                  <a:srgbClr val="363636"/>
                </a:solidFill>
                <a:latin typeface="Arial"/>
                <a:cs typeface="Arial"/>
              </a:rPr>
              <a:t>snapshot of the waveform</a:t>
            </a:r>
            <a:r>
              <a:rPr lang="en-US" sz="1800">
                <a:solidFill>
                  <a:srgbClr val="363636"/>
                </a:solidFill>
                <a:latin typeface="Arial"/>
                <a:cs typeface="Arial"/>
              </a:rPr>
              <a:t> from </a:t>
            </a:r>
            <a:r>
              <a:rPr lang="en-US" sz="1800" err="1">
                <a:solidFill>
                  <a:srgbClr val="363636"/>
                </a:solidFill>
                <a:latin typeface="Arial"/>
                <a:cs typeface="Arial"/>
              </a:rPr>
              <a:t>QuestaSim</a:t>
            </a:r>
            <a:r>
              <a:rPr lang="en-US" sz="1800">
                <a:solidFill>
                  <a:srgbClr val="363636"/>
                </a:solidFill>
                <a:latin typeface="Arial"/>
                <a:cs typeface="Arial"/>
              </a:rPr>
              <a:t>. In addition, discuss briefly about the differences in resource utilization between the two submitted resource usage reports.</a:t>
            </a:r>
          </a:p>
        </p:txBody>
      </p:sp>
    </p:spTree>
    <p:extLst>
      <p:ext uri="{BB962C8B-B14F-4D97-AF65-F5344CB8AC3E}">
        <p14:creationId xmlns:p14="http://schemas.microsoft.com/office/powerpoint/2010/main" val="594151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1BAB-926E-BE08-52B7-47ED509E8B83}"/>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3993795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619E-9B69-810B-D7EC-958694C4C4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7DF48-45F5-498F-A215-67D3CE1F5E03}"/>
              </a:ext>
            </a:extLst>
          </p:cNvPr>
          <p:cNvSpPr>
            <a:spLocks noGrp="1"/>
          </p:cNvSpPr>
          <p:nvPr>
            <p:ph type="title"/>
          </p:nvPr>
        </p:nvSpPr>
        <p:spPr>
          <a:xfrm>
            <a:off x="495300" y="457200"/>
            <a:ext cx="10668000" cy="1066800"/>
          </a:xfrm>
        </p:spPr>
        <p:txBody>
          <a:bodyPr anchor="b">
            <a:normAutofit/>
          </a:bodyPr>
          <a:lstStyle/>
          <a:p>
            <a:r>
              <a:rPr lang="en-US"/>
              <a:t>DE1-SoC Board Layout</a:t>
            </a:r>
          </a:p>
        </p:txBody>
      </p:sp>
      <p:pic>
        <p:nvPicPr>
          <p:cNvPr id="1026" name="Picture 2" descr="DE1-SoC">
            <a:extLst>
              <a:ext uri="{FF2B5EF4-FFF2-40B4-BE49-F238E27FC236}">
                <a16:creationId xmlns:a16="http://schemas.microsoft.com/office/drawing/2014/main" id="{E6D8FEFB-808E-BEEC-AF24-C55E6BBA4513}"/>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p:blipFill>
        <p:spPr bwMode="auto">
          <a:xfrm>
            <a:off x="3067418" y="1840447"/>
            <a:ext cx="6514363" cy="444605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C98A6E87-FAA8-CFB4-479E-349FDCE25D7C}"/>
              </a:ext>
            </a:extLst>
          </p:cNvPr>
          <p:cNvSpPr>
            <a:spLocks noGrp="1"/>
          </p:cNvSpPr>
          <p:nvPr>
            <p:ph type="ftr" sz="quarter" idx="11"/>
          </p:nvPr>
        </p:nvSpPr>
        <p:spPr>
          <a:xfrm>
            <a:off x="0" y="6505057"/>
            <a:ext cx="4686300" cy="344710"/>
          </a:xfrm>
        </p:spPr>
        <p:txBody>
          <a:bodyPr/>
          <a:lstStyle/>
          <a:p>
            <a:r>
              <a:rPr lang="en-US"/>
              <a:t>Department of Electrical and Computer Engineering</a:t>
            </a:r>
          </a:p>
        </p:txBody>
      </p:sp>
    </p:spTree>
    <p:extLst>
      <p:ext uri="{BB962C8B-B14F-4D97-AF65-F5344CB8AC3E}">
        <p14:creationId xmlns:p14="http://schemas.microsoft.com/office/powerpoint/2010/main" val="4231714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3CAE1-60E3-78CC-981A-2208D1BB0D59}"/>
              </a:ext>
            </a:extLst>
          </p:cNvPr>
          <p:cNvSpPr>
            <a:spLocks noGrp="1"/>
          </p:cNvSpPr>
          <p:nvPr>
            <p:ph type="title"/>
          </p:nvPr>
        </p:nvSpPr>
        <p:spPr>
          <a:xfrm>
            <a:off x="495300" y="457200"/>
            <a:ext cx="10668000" cy="1066800"/>
          </a:xfrm>
        </p:spPr>
        <p:txBody>
          <a:bodyPr anchor="b">
            <a:normAutofit/>
          </a:bodyPr>
          <a:lstStyle/>
          <a:p>
            <a:r>
              <a:rPr lang="en-US"/>
              <a:t>Minilab 0 Description</a:t>
            </a:r>
          </a:p>
        </p:txBody>
      </p:sp>
      <p:sp>
        <p:nvSpPr>
          <p:cNvPr id="5" name="Footer Placeholder 4">
            <a:extLst>
              <a:ext uri="{FF2B5EF4-FFF2-40B4-BE49-F238E27FC236}">
                <a16:creationId xmlns:a16="http://schemas.microsoft.com/office/drawing/2014/main" id="{A8EBBEBE-801E-801C-19A4-E317A7F88846}"/>
              </a:ext>
            </a:extLst>
          </p:cNvPr>
          <p:cNvSpPr>
            <a:spLocks noGrp="1"/>
          </p:cNvSpPr>
          <p:nvPr>
            <p:ph type="ftr" sz="quarter" idx="11"/>
          </p:nvPr>
        </p:nvSpPr>
        <p:spPr>
          <a:xfrm>
            <a:off x="0" y="6505057"/>
            <a:ext cx="4686300" cy="344710"/>
          </a:xfrm>
        </p:spPr>
        <p:txBody>
          <a:bodyPr/>
          <a:lstStyle/>
          <a:p>
            <a:r>
              <a:rPr lang="en-US"/>
              <a:t>Department of Electrical and Computer Engineering</a:t>
            </a:r>
          </a:p>
        </p:txBody>
      </p:sp>
      <p:sp>
        <p:nvSpPr>
          <p:cNvPr id="6" name="Content Placeholder 5">
            <a:extLst>
              <a:ext uri="{FF2B5EF4-FFF2-40B4-BE49-F238E27FC236}">
                <a16:creationId xmlns:a16="http://schemas.microsoft.com/office/drawing/2014/main" id="{C63BD8BE-2547-D1A9-3FA3-4719548B574D}"/>
              </a:ext>
            </a:extLst>
          </p:cNvPr>
          <p:cNvSpPr>
            <a:spLocks noGrp="1"/>
          </p:cNvSpPr>
          <p:nvPr>
            <p:ph sz="quarter" idx="13"/>
          </p:nvPr>
        </p:nvSpPr>
        <p:spPr/>
        <p:txBody>
          <a:bodyPr vert="horz" lIns="0" tIns="45720" rIns="91440" bIns="45720" rtlCol="0" anchor="t">
            <a:normAutofit lnSpcReduction="10000"/>
          </a:bodyPr>
          <a:lstStyle/>
          <a:p>
            <a:r>
              <a:rPr lang="en-US">
                <a:latin typeface="Arial"/>
                <a:cs typeface="Arial"/>
              </a:rPr>
              <a:t>Objectives:</a:t>
            </a:r>
            <a:endParaRPr lang="en-US"/>
          </a:p>
          <a:p>
            <a:pPr lvl="1"/>
            <a:r>
              <a:rPr lang="en-US">
                <a:latin typeface="Arial"/>
                <a:cs typeface="Arial"/>
              </a:rPr>
              <a:t>Design simple digital logic in Verilog and simulate it in </a:t>
            </a:r>
            <a:r>
              <a:rPr lang="en-US" err="1">
                <a:latin typeface="Arial"/>
                <a:cs typeface="Arial"/>
              </a:rPr>
              <a:t>QuestaSim</a:t>
            </a:r>
            <a:endParaRPr lang="en-US" err="1"/>
          </a:p>
          <a:p>
            <a:pPr lvl="1"/>
            <a:r>
              <a:rPr lang="en-US">
                <a:latin typeface="Arial"/>
                <a:ea typeface="Aptos" panose="020B0004020202020204" pitchFamily="34" charset="0"/>
                <a:cs typeface="Times New Roman"/>
              </a:rPr>
              <a:t>U</a:t>
            </a:r>
            <a:r>
              <a:rPr lang="en-US">
                <a:effectLst/>
                <a:latin typeface="Arial"/>
                <a:ea typeface="Aptos" panose="020B0004020202020204" pitchFamily="34" charset="0"/>
                <a:cs typeface="Times New Roman"/>
              </a:rPr>
              <a:t>se Quartus to program the DE1-SoC board</a:t>
            </a:r>
          </a:p>
          <a:p>
            <a:pPr lvl="1"/>
            <a:r>
              <a:rPr lang="en-US">
                <a:latin typeface="Arial"/>
                <a:ea typeface="Aptos" panose="020B0004020202020204" pitchFamily="34" charset="0"/>
                <a:cs typeface="Times New Roman"/>
              </a:rPr>
              <a:t>U</a:t>
            </a:r>
            <a:r>
              <a:rPr lang="en-US">
                <a:effectLst/>
                <a:latin typeface="Arial"/>
                <a:ea typeface="Aptos" panose="020B0004020202020204" pitchFamily="34" charset="0"/>
                <a:cs typeface="Times New Roman"/>
              </a:rPr>
              <a:t>se IPs from the Quartus IP Catalog</a:t>
            </a:r>
          </a:p>
          <a:p>
            <a:pPr lvl="1"/>
            <a:r>
              <a:rPr lang="en-US">
                <a:latin typeface="Arial"/>
                <a:ea typeface="Aptos" panose="020B0004020202020204" pitchFamily="34" charset="0"/>
                <a:cs typeface="Times New Roman"/>
              </a:rPr>
              <a:t>Understand </a:t>
            </a:r>
            <a:r>
              <a:rPr lang="en-US">
                <a:effectLst/>
                <a:latin typeface="Arial"/>
                <a:ea typeface="Aptos" panose="020B0004020202020204" pitchFamily="34" charset="0"/>
                <a:cs typeface="Times New Roman"/>
              </a:rPr>
              <a:t>resource utilization report from Quartus </a:t>
            </a:r>
            <a:r>
              <a:rPr lang="en-US">
                <a:latin typeface="Arial"/>
                <a:ea typeface="Aptos" panose="020B0004020202020204" pitchFamily="34" charset="0"/>
                <a:cs typeface="Times New Roman"/>
              </a:rPr>
              <a:t>synthesis</a:t>
            </a:r>
            <a:r>
              <a:rPr lang="en-US">
                <a:effectLst/>
                <a:latin typeface="Arial"/>
                <a:ea typeface="Aptos" panose="020B0004020202020204" pitchFamily="34" charset="0"/>
                <a:cs typeface="Times New Roman"/>
              </a:rPr>
              <a:t> tool</a:t>
            </a:r>
            <a:endParaRPr lang="en-US">
              <a:latin typeface="Arial"/>
              <a:cs typeface="Times New Roman"/>
            </a:endParaRPr>
          </a:p>
          <a:p>
            <a:pPr>
              <a:buClr>
                <a:srgbClr val="C5050C"/>
              </a:buClr>
            </a:pPr>
            <a:r>
              <a:rPr lang="en-US">
                <a:solidFill>
                  <a:srgbClr val="202020"/>
                </a:solidFill>
                <a:latin typeface="Arial"/>
                <a:cs typeface="Arial"/>
              </a:rPr>
              <a:t>The lab is structured into two parts:</a:t>
            </a:r>
          </a:p>
          <a:p>
            <a:pPr lvl="1"/>
            <a:r>
              <a:rPr lang="en-US" b="1">
                <a:solidFill>
                  <a:srgbClr val="202020"/>
                </a:solidFill>
                <a:latin typeface="Arial"/>
                <a:cs typeface="Arial"/>
              </a:rPr>
              <a:t>Part 1</a:t>
            </a:r>
            <a:r>
              <a:rPr lang="en-US">
                <a:solidFill>
                  <a:srgbClr val="202020"/>
                </a:solidFill>
                <a:latin typeface="Arial"/>
                <a:cs typeface="Arial"/>
              </a:rPr>
              <a:t>: Design your custom logic in Verilog/</a:t>
            </a:r>
            <a:r>
              <a:rPr lang="en-US" err="1">
                <a:solidFill>
                  <a:srgbClr val="202020"/>
                </a:solidFill>
                <a:latin typeface="Arial"/>
                <a:cs typeface="Arial"/>
              </a:rPr>
              <a:t>SystemVerilog</a:t>
            </a:r>
            <a:endParaRPr lang="en-US">
              <a:solidFill>
                <a:srgbClr val="202020"/>
              </a:solidFill>
              <a:latin typeface="Arial"/>
              <a:cs typeface="Arial"/>
            </a:endParaRPr>
          </a:p>
          <a:p>
            <a:pPr lvl="1"/>
            <a:r>
              <a:rPr lang="en-US" b="1">
                <a:solidFill>
                  <a:srgbClr val="202020"/>
                </a:solidFill>
                <a:latin typeface="Arial"/>
                <a:cs typeface="Arial"/>
              </a:rPr>
              <a:t>Part 2</a:t>
            </a:r>
            <a:r>
              <a:rPr lang="en-US">
                <a:solidFill>
                  <a:srgbClr val="202020"/>
                </a:solidFill>
                <a:latin typeface="Arial"/>
                <a:cs typeface="Arial"/>
              </a:rPr>
              <a:t>: Use IP blocks from Quartus IP Catalog for the same logic</a:t>
            </a:r>
            <a:endParaRPr lang="en-US"/>
          </a:p>
          <a:p>
            <a:r>
              <a:rPr lang="en-US"/>
              <a:t>This lab will use the following peripheral of the FPGA board:</a:t>
            </a:r>
          </a:p>
          <a:p>
            <a:pPr lvl="1"/>
            <a:r>
              <a:rPr lang="en-US"/>
              <a:t>7-Segment Display</a:t>
            </a:r>
          </a:p>
          <a:p>
            <a:pPr lvl="1"/>
            <a:r>
              <a:rPr lang="en-US"/>
              <a:t>LEDs</a:t>
            </a:r>
          </a:p>
          <a:p>
            <a:pPr lvl="1"/>
            <a:r>
              <a:rPr lang="en-US">
                <a:latin typeface="Arial"/>
                <a:cs typeface="Arial"/>
              </a:rPr>
              <a:t>Buttons (More specifically Key 0 will be used as active low reset)</a:t>
            </a:r>
          </a:p>
        </p:txBody>
      </p:sp>
    </p:spTree>
    <p:extLst>
      <p:ext uri="{BB962C8B-B14F-4D97-AF65-F5344CB8AC3E}">
        <p14:creationId xmlns:p14="http://schemas.microsoft.com/office/powerpoint/2010/main" val="4014018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D913B-5A87-401A-29D3-4C17FA766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8B1AD-EE89-748B-7AB1-8F369E8D7662}"/>
              </a:ext>
            </a:extLst>
          </p:cNvPr>
          <p:cNvSpPr>
            <a:spLocks noGrp="1"/>
          </p:cNvSpPr>
          <p:nvPr>
            <p:ph type="title"/>
          </p:nvPr>
        </p:nvSpPr>
        <p:spPr>
          <a:xfrm>
            <a:off x="495300" y="457200"/>
            <a:ext cx="10668000" cy="1066800"/>
          </a:xfrm>
        </p:spPr>
        <p:txBody>
          <a:bodyPr anchor="b">
            <a:normAutofit/>
          </a:bodyPr>
          <a:lstStyle/>
          <a:p>
            <a:r>
              <a:rPr lang="en-US"/>
              <a:t>Create a project</a:t>
            </a:r>
          </a:p>
        </p:txBody>
      </p:sp>
      <p:sp>
        <p:nvSpPr>
          <p:cNvPr id="5" name="Footer Placeholder 4">
            <a:extLst>
              <a:ext uri="{FF2B5EF4-FFF2-40B4-BE49-F238E27FC236}">
                <a16:creationId xmlns:a16="http://schemas.microsoft.com/office/drawing/2014/main" id="{6223F428-A4EC-CF79-DFAD-37B9E386D5B3}"/>
              </a:ext>
            </a:extLst>
          </p:cNvPr>
          <p:cNvSpPr>
            <a:spLocks noGrp="1"/>
          </p:cNvSpPr>
          <p:nvPr>
            <p:ph type="ftr" sz="quarter" idx="11"/>
          </p:nvPr>
        </p:nvSpPr>
        <p:spPr>
          <a:xfrm>
            <a:off x="0" y="6505057"/>
            <a:ext cx="4686300" cy="344710"/>
          </a:xfrm>
        </p:spPr>
        <p:txBody>
          <a:bodyPr/>
          <a:lstStyle/>
          <a:p>
            <a:r>
              <a:rPr lang="en-US"/>
              <a:t>Department of Electrical and Computer Engineering</a:t>
            </a:r>
          </a:p>
        </p:txBody>
      </p:sp>
      <p:sp>
        <p:nvSpPr>
          <p:cNvPr id="6" name="Content Placeholder 5">
            <a:extLst>
              <a:ext uri="{FF2B5EF4-FFF2-40B4-BE49-F238E27FC236}">
                <a16:creationId xmlns:a16="http://schemas.microsoft.com/office/drawing/2014/main" id="{64D9D1CF-6861-32C9-3C30-34D28AD7F124}"/>
              </a:ext>
            </a:extLst>
          </p:cNvPr>
          <p:cNvSpPr>
            <a:spLocks noGrp="1"/>
          </p:cNvSpPr>
          <p:nvPr>
            <p:ph sz="quarter" idx="13"/>
          </p:nvPr>
        </p:nvSpPr>
        <p:spPr>
          <a:xfrm>
            <a:off x="1028700" y="1840447"/>
            <a:ext cx="10672482" cy="4446053"/>
          </a:xfrm>
        </p:spPr>
        <p:txBody>
          <a:bodyPr vert="horz" lIns="0" tIns="45720" rIns="91440" bIns="45720" rtlCol="0" anchor="t">
            <a:normAutofit/>
          </a:bodyPr>
          <a:lstStyle/>
          <a:p>
            <a:pPr algn="l"/>
            <a:r>
              <a:rPr lang="en-US" sz="2000" b="0" i="0" u="none" strike="noStrike" baseline="0">
                <a:latin typeface="Arial"/>
                <a:cs typeface="Arial"/>
              </a:rPr>
              <a:t>DE1-SoC evaluation board provides a software that can help us generate all the project files. Using DE1-SoC “System Builder”, we simply generate the project files with all the settings</a:t>
            </a:r>
            <a:endParaRPr lang="en-US" sz="2000">
              <a:latin typeface="Arial"/>
              <a:cs typeface="Arial"/>
            </a:endParaRPr>
          </a:p>
          <a:p>
            <a:pPr algn="l"/>
            <a:r>
              <a:rPr lang="en-US" sz="2000" b="0" i="0" u="none" strike="noStrike" baseline="0">
                <a:latin typeface="Arial"/>
                <a:cs typeface="Arial"/>
              </a:rPr>
              <a:t>Setting include setting the correct device and pin information to use in Quartus software</a:t>
            </a:r>
          </a:p>
          <a:p>
            <a:pPr algn="l"/>
            <a:r>
              <a:rPr lang="en-US" sz="2000" b="0" i="0" u="none" strike="noStrike" baseline="0">
                <a:latin typeface="Arial"/>
                <a:cs typeface="Arial"/>
              </a:rPr>
              <a:t>To run System Builder, download Altera DE1-SoC </a:t>
            </a:r>
            <a:r>
              <a:rPr lang="en-US" sz="2000" b="0" i="0" u="none" strike="noStrike" baseline="0" err="1">
                <a:latin typeface="Arial"/>
                <a:cs typeface="Arial"/>
              </a:rPr>
              <a:t>SystemCD</a:t>
            </a:r>
            <a:r>
              <a:rPr lang="en-US" sz="2000">
                <a:latin typeface="Arial"/>
                <a:cs typeface="Arial"/>
              </a:rPr>
              <a:t> </a:t>
            </a:r>
            <a:r>
              <a:rPr lang="en-US" sz="2000" b="0" i="0" u="none" strike="noStrike" baseline="0">
                <a:latin typeface="Arial"/>
                <a:cs typeface="Arial"/>
              </a:rPr>
              <a:t>from the course website under Minilab0</a:t>
            </a:r>
          </a:p>
          <a:p>
            <a:r>
              <a:rPr lang="en-US" sz="2000" b="0" i="0" u="none" strike="noStrike" baseline="0">
                <a:solidFill>
                  <a:srgbClr val="000000"/>
                </a:solidFill>
                <a:latin typeface="Arial"/>
                <a:cs typeface="Arial"/>
              </a:rPr>
              <a:t>Open </a:t>
            </a:r>
            <a:endParaRPr lang="en-US" sz="2000">
              <a:solidFill>
                <a:srgbClr val="363636"/>
              </a:solidFill>
              <a:latin typeface="Arial"/>
              <a:cs typeface="Arial"/>
            </a:endParaRPr>
          </a:p>
          <a:p>
            <a:pPr marL="0" indent="0">
              <a:buNone/>
            </a:pPr>
            <a:r>
              <a:rPr lang="en-US" sz="2000" i="1">
                <a:solidFill>
                  <a:srgbClr val="FF0000"/>
                </a:solidFill>
                <a:latin typeface="Arial"/>
                <a:cs typeface="Arial"/>
              </a:rPr>
              <a:t>    DE1-SoC</a:t>
            </a:r>
            <a:r>
              <a:rPr lang="en-US" sz="2000" b="0" i="1" u="none" strike="noStrike" baseline="0">
                <a:solidFill>
                  <a:srgbClr val="FF0000"/>
                </a:solidFill>
                <a:latin typeface="Arial"/>
                <a:cs typeface="Arial"/>
              </a:rPr>
              <a:t>_v.5.1.1_HWrevF_SystemCD\Tools\</a:t>
            </a:r>
            <a:r>
              <a:rPr lang="en-US" sz="2000" b="0" i="1" u="none" strike="noStrike" baseline="0" err="1">
                <a:solidFill>
                  <a:srgbClr val="FF0000"/>
                </a:solidFill>
                <a:latin typeface="Arial"/>
                <a:cs typeface="Arial"/>
              </a:rPr>
              <a:t>SystemBuilder</a:t>
            </a:r>
            <a:r>
              <a:rPr lang="en-US" sz="2000" b="0" i="1" u="none" strike="noStrike" baseline="0">
                <a:solidFill>
                  <a:srgbClr val="FF0000"/>
                </a:solidFill>
                <a:latin typeface="Arial"/>
                <a:cs typeface="Arial"/>
              </a:rPr>
              <a:t>\</a:t>
            </a:r>
            <a:r>
              <a:rPr lang="en-US" sz="2000" b="0" i="0" u="none" strike="noStrike" baseline="0">
                <a:solidFill>
                  <a:srgbClr val="FF0000"/>
                </a:solidFill>
                <a:latin typeface="Arial"/>
                <a:cs typeface="Arial"/>
              </a:rPr>
              <a:t>DE1SoC_SystemBuilder.exe</a:t>
            </a:r>
            <a:endParaRPr lang="en-US" sz="2000">
              <a:latin typeface="Arial"/>
              <a:cs typeface="Arial"/>
            </a:endParaRPr>
          </a:p>
        </p:txBody>
      </p:sp>
    </p:spTree>
    <p:extLst>
      <p:ext uri="{BB962C8B-B14F-4D97-AF65-F5344CB8AC3E}">
        <p14:creationId xmlns:p14="http://schemas.microsoft.com/office/powerpoint/2010/main" val="168354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4F384-CF8E-6A56-E0AE-E36546879100}"/>
              </a:ext>
            </a:extLst>
          </p:cNvPr>
          <p:cNvSpPr>
            <a:spLocks noGrp="1"/>
          </p:cNvSpPr>
          <p:nvPr>
            <p:ph sz="quarter" idx="13"/>
          </p:nvPr>
        </p:nvSpPr>
        <p:spPr>
          <a:xfrm>
            <a:off x="1028148" y="1840447"/>
            <a:ext cx="4940300" cy="4446053"/>
          </a:xfrm>
        </p:spPr>
        <p:txBody>
          <a:bodyPr>
            <a:normAutofit fontScale="92500" lnSpcReduction="10000"/>
          </a:bodyPr>
          <a:lstStyle/>
          <a:p>
            <a:r>
              <a:rPr lang="en-US"/>
              <a:t>Set “Project Name” to “</a:t>
            </a:r>
            <a:r>
              <a:rPr lang="en-US">
                <a:solidFill>
                  <a:srgbClr val="FF0000"/>
                </a:solidFill>
              </a:rPr>
              <a:t>Minilab0</a:t>
            </a:r>
            <a:r>
              <a:rPr lang="en-US"/>
              <a:t>”</a:t>
            </a:r>
          </a:p>
          <a:p>
            <a:r>
              <a:rPr lang="en-US"/>
              <a:t>Select</a:t>
            </a:r>
          </a:p>
          <a:p>
            <a:pPr lvl="1"/>
            <a:r>
              <a:rPr lang="en-US">
                <a:solidFill>
                  <a:srgbClr val="FF0000"/>
                </a:solidFill>
              </a:rPr>
              <a:t>CLOCK</a:t>
            </a:r>
          </a:p>
          <a:p>
            <a:pPr lvl="1"/>
            <a:r>
              <a:rPr lang="en-US">
                <a:solidFill>
                  <a:srgbClr val="FF0000"/>
                </a:solidFill>
              </a:rPr>
              <a:t>Buttonx4</a:t>
            </a:r>
          </a:p>
          <a:p>
            <a:pPr lvl="1"/>
            <a:r>
              <a:rPr lang="en-US">
                <a:solidFill>
                  <a:srgbClr val="FF0000"/>
                </a:solidFill>
              </a:rPr>
              <a:t>LEDx10</a:t>
            </a:r>
          </a:p>
          <a:p>
            <a:pPr lvl="1"/>
            <a:r>
              <a:rPr lang="en-US">
                <a:solidFill>
                  <a:srgbClr val="FF0000"/>
                </a:solidFill>
              </a:rPr>
              <a:t>7-Segmentx6</a:t>
            </a:r>
          </a:p>
          <a:p>
            <a:r>
              <a:rPr lang="en-US"/>
              <a:t>Set GPIO-0 Header to “</a:t>
            </a:r>
            <a:r>
              <a:rPr lang="en-US">
                <a:solidFill>
                  <a:srgbClr val="FF0000"/>
                </a:solidFill>
              </a:rPr>
              <a:t>None</a:t>
            </a:r>
            <a:r>
              <a:rPr lang="en-US"/>
              <a:t>”</a:t>
            </a:r>
          </a:p>
          <a:p>
            <a:r>
              <a:rPr lang="en-US"/>
              <a:t>Click “Generate”, save as “Minilab0.qpf”</a:t>
            </a:r>
          </a:p>
          <a:p>
            <a:r>
              <a:rPr lang="en-US"/>
              <a:t>The generated files will be placed under the “</a:t>
            </a:r>
            <a:r>
              <a:rPr lang="en-US" err="1">
                <a:solidFill>
                  <a:srgbClr val="FF0000"/>
                </a:solidFill>
              </a:rPr>
              <a:t>CodeGenerated</a:t>
            </a:r>
            <a:r>
              <a:rPr lang="en-US">
                <a:solidFill>
                  <a:srgbClr val="FF0000"/>
                </a:solidFill>
              </a:rPr>
              <a:t>/DE1-SoC</a:t>
            </a:r>
            <a:r>
              <a:rPr lang="en-US"/>
              <a:t>” folder under </a:t>
            </a:r>
            <a:r>
              <a:rPr lang="en-US" err="1"/>
              <a:t>SystemBuilder</a:t>
            </a:r>
            <a:endParaRPr lang="en-US"/>
          </a:p>
          <a:p>
            <a:endParaRPr lang="en-US">
              <a:solidFill>
                <a:srgbClr val="FF0000"/>
              </a:solidFill>
            </a:endParaRPr>
          </a:p>
          <a:p>
            <a:pPr lvl="1"/>
            <a:endParaRPr lang="en-US"/>
          </a:p>
        </p:txBody>
      </p:sp>
      <p:sp>
        <p:nvSpPr>
          <p:cNvPr id="6" name="Title 5">
            <a:extLst>
              <a:ext uri="{FF2B5EF4-FFF2-40B4-BE49-F238E27FC236}">
                <a16:creationId xmlns:a16="http://schemas.microsoft.com/office/drawing/2014/main" id="{05948FF3-C368-B129-D31C-1B99FF012FEF}"/>
              </a:ext>
            </a:extLst>
          </p:cNvPr>
          <p:cNvSpPr>
            <a:spLocks noGrp="1"/>
          </p:cNvSpPr>
          <p:nvPr>
            <p:ph type="title"/>
          </p:nvPr>
        </p:nvSpPr>
        <p:spPr/>
        <p:txBody>
          <a:bodyPr/>
          <a:lstStyle/>
          <a:p>
            <a:r>
              <a:rPr lang="en-US"/>
              <a:t>Create a project</a:t>
            </a:r>
          </a:p>
        </p:txBody>
      </p:sp>
      <p:sp>
        <p:nvSpPr>
          <p:cNvPr id="7" name="Footer Placeholder 4">
            <a:extLst>
              <a:ext uri="{FF2B5EF4-FFF2-40B4-BE49-F238E27FC236}">
                <a16:creationId xmlns:a16="http://schemas.microsoft.com/office/drawing/2014/main" id="{93A51C7A-EF5E-9EDD-7629-827699C9017D}"/>
              </a:ext>
            </a:extLst>
          </p:cNvPr>
          <p:cNvSpPr>
            <a:spLocks noGrp="1"/>
          </p:cNvSpPr>
          <p:nvPr>
            <p:ph type="ftr" sz="quarter" idx="11"/>
          </p:nvPr>
        </p:nvSpPr>
        <p:spPr>
          <a:xfrm>
            <a:off x="0" y="6505057"/>
            <a:ext cx="4686300" cy="344710"/>
          </a:xfrm>
        </p:spPr>
        <p:txBody>
          <a:bodyPr/>
          <a:lstStyle/>
          <a:p>
            <a:r>
              <a:rPr lang="en-US"/>
              <a:t>Department of Electrical and Computer Engineering</a:t>
            </a:r>
          </a:p>
        </p:txBody>
      </p:sp>
      <p:pic>
        <p:nvPicPr>
          <p:cNvPr id="8" name="Content Placeholder 7">
            <a:extLst>
              <a:ext uri="{FF2B5EF4-FFF2-40B4-BE49-F238E27FC236}">
                <a16:creationId xmlns:a16="http://schemas.microsoft.com/office/drawing/2014/main" id="{E3067032-6C7D-6633-6994-BC27A0C84AFF}"/>
              </a:ext>
            </a:extLst>
          </p:cNvPr>
          <p:cNvPicPr>
            <a:picLocks noGrp="1" noChangeAspect="1"/>
          </p:cNvPicPr>
          <p:nvPr>
            <p:ph sz="quarter" idx="15"/>
          </p:nvPr>
        </p:nvPicPr>
        <p:blipFill>
          <a:blip r:embed="rId2"/>
          <a:stretch>
            <a:fillRect/>
          </a:stretch>
        </p:blipFill>
        <p:spPr>
          <a:xfrm>
            <a:off x="6390054" y="2089008"/>
            <a:ext cx="4940300" cy="3368104"/>
          </a:xfrm>
        </p:spPr>
      </p:pic>
    </p:spTree>
    <p:extLst>
      <p:ext uri="{BB962C8B-B14F-4D97-AF65-F5344CB8AC3E}">
        <p14:creationId xmlns:p14="http://schemas.microsoft.com/office/powerpoint/2010/main" val="248381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2EE6E-F2DC-C255-9F7A-0D5695700D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DAD4DC-A06D-DD56-D837-3F6D5CE84A5C}"/>
              </a:ext>
            </a:extLst>
          </p:cNvPr>
          <p:cNvSpPr>
            <a:spLocks noGrp="1"/>
          </p:cNvSpPr>
          <p:nvPr>
            <p:ph type="title"/>
          </p:nvPr>
        </p:nvSpPr>
        <p:spPr>
          <a:xfrm>
            <a:off x="495300" y="457200"/>
            <a:ext cx="10668000" cy="1066800"/>
          </a:xfrm>
        </p:spPr>
        <p:txBody>
          <a:bodyPr anchor="b">
            <a:normAutofit/>
          </a:bodyPr>
          <a:lstStyle/>
          <a:p>
            <a:r>
              <a:rPr lang="en-US"/>
              <a:t>File Description</a:t>
            </a:r>
          </a:p>
        </p:txBody>
      </p:sp>
      <p:sp>
        <p:nvSpPr>
          <p:cNvPr id="5" name="Footer Placeholder 4">
            <a:extLst>
              <a:ext uri="{FF2B5EF4-FFF2-40B4-BE49-F238E27FC236}">
                <a16:creationId xmlns:a16="http://schemas.microsoft.com/office/drawing/2014/main" id="{D8DBD1B3-DC89-F0EC-0A11-FC879B34E6D1}"/>
              </a:ext>
            </a:extLst>
          </p:cNvPr>
          <p:cNvSpPr>
            <a:spLocks noGrp="1"/>
          </p:cNvSpPr>
          <p:nvPr>
            <p:ph type="ftr" sz="quarter" idx="11"/>
          </p:nvPr>
        </p:nvSpPr>
        <p:spPr>
          <a:xfrm>
            <a:off x="0" y="6505057"/>
            <a:ext cx="4686300" cy="344710"/>
          </a:xfrm>
        </p:spPr>
        <p:txBody>
          <a:bodyPr/>
          <a:lstStyle/>
          <a:p>
            <a:r>
              <a:rPr lang="en-US"/>
              <a:t>Department of Electrical and Computer Engineering</a:t>
            </a:r>
          </a:p>
        </p:txBody>
      </p:sp>
      <p:sp>
        <p:nvSpPr>
          <p:cNvPr id="6" name="Content Placeholder 5">
            <a:extLst>
              <a:ext uri="{FF2B5EF4-FFF2-40B4-BE49-F238E27FC236}">
                <a16:creationId xmlns:a16="http://schemas.microsoft.com/office/drawing/2014/main" id="{F48EBCDC-449B-E6EF-8FEB-DAC4973FD73B}"/>
              </a:ext>
            </a:extLst>
          </p:cNvPr>
          <p:cNvSpPr>
            <a:spLocks noGrp="1"/>
          </p:cNvSpPr>
          <p:nvPr>
            <p:ph sz="quarter" idx="13"/>
          </p:nvPr>
        </p:nvSpPr>
        <p:spPr>
          <a:xfrm>
            <a:off x="1028700" y="1840447"/>
            <a:ext cx="10134600" cy="1588553"/>
          </a:xfrm>
        </p:spPr>
        <p:txBody>
          <a:bodyPr vert="horz" lIns="0" tIns="45720" rIns="91440" bIns="45720" rtlCol="0" anchor="t">
            <a:normAutofit/>
          </a:bodyPr>
          <a:lstStyle/>
          <a:p>
            <a:pPr algn="l"/>
            <a:r>
              <a:rPr lang="en-US" sz="2000" b="0" i="0" u="none" strike="noStrike" baseline="0">
                <a:latin typeface="Arial"/>
                <a:cs typeface="Arial"/>
              </a:rPr>
              <a:t>Minilab0.qpf: Quartus project file</a:t>
            </a:r>
          </a:p>
          <a:p>
            <a:pPr algn="l"/>
            <a:r>
              <a:rPr lang="en-US" sz="2000">
                <a:latin typeface="Arial"/>
                <a:cs typeface="Arial"/>
              </a:rPr>
              <a:t>Minilab0.qsf: Quartus setting file, including device, pin, assignments, etc.</a:t>
            </a:r>
          </a:p>
          <a:p>
            <a:pPr algn="l"/>
            <a:r>
              <a:rPr lang="en-US" sz="2000" b="0" i="0" u="none" strike="noStrike" baseline="0">
                <a:latin typeface="Arial"/>
                <a:cs typeface="Arial"/>
              </a:rPr>
              <a:t>Minilab0.sdc: Synopsys design constraint file </a:t>
            </a:r>
            <a:r>
              <a:rPr lang="en-US" sz="2000">
                <a:latin typeface="Arial"/>
                <a:cs typeface="Arial"/>
              </a:rPr>
              <a:t>used for compiling the design</a:t>
            </a:r>
            <a:endParaRPr lang="en-US" sz="2000" b="0" i="0" u="none" strike="noStrike" baseline="0">
              <a:latin typeface="Arial"/>
              <a:cs typeface="Arial"/>
            </a:endParaRPr>
          </a:p>
          <a:p>
            <a:pPr algn="l"/>
            <a:r>
              <a:rPr lang="en-US" sz="2000">
                <a:latin typeface="Arial"/>
                <a:cs typeface="Arial"/>
              </a:rPr>
              <a:t>Minilab0.v: Top level Verilog HDL template file</a:t>
            </a:r>
          </a:p>
          <a:p>
            <a:pPr marL="0" indent="0" algn="l">
              <a:buNone/>
            </a:pPr>
            <a:endParaRPr lang="en-US" sz="2000">
              <a:latin typeface="Arial"/>
            </a:endParaRPr>
          </a:p>
        </p:txBody>
      </p:sp>
      <p:sp>
        <p:nvSpPr>
          <p:cNvPr id="3" name="TextBox 2">
            <a:extLst>
              <a:ext uri="{FF2B5EF4-FFF2-40B4-BE49-F238E27FC236}">
                <a16:creationId xmlns:a16="http://schemas.microsoft.com/office/drawing/2014/main" id="{9A88E24C-3AF9-D97A-284C-739C5C22284A}"/>
              </a:ext>
            </a:extLst>
          </p:cNvPr>
          <p:cNvSpPr txBox="1"/>
          <p:nvPr/>
        </p:nvSpPr>
        <p:spPr>
          <a:xfrm>
            <a:off x="3362325" y="3854970"/>
            <a:ext cx="6221575" cy="1015663"/>
          </a:xfrm>
          <a:prstGeom prst="rect">
            <a:avLst/>
          </a:prstGeom>
          <a:noFill/>
        </p:spPr>
        <p:txBody>
          <a:bodyPr wrap="none" lIns="91440" tIns="45720" rIns="91440" bIns="45720" rtlCol="0" anchor="t">
            <a:spAutoFit/>
          </a:bodyPr>
          <a:lstStyle/>
          <a:p>
            <a:pPr marL="0" indent="0">
              <a:buNone/>
            </a:pPr>
            <a:r>
              <a:rPr lang="en-US" sz="2000" b="0" i="0" u="none" strike="noStrike" baseline="0">
                <a:solidFill>
                  <a:srgbClr val="FF0000"/>
                </a:solidFill>
                <a:latin typeface="ArialMT"/>
              </a:rPr>
              <a:t>The use of system builder is very handy as it ensures</a:t>
            </a:r>
          </a:p>
          <a:p>
            <a:pPr marL="0" indent="0">
              <a:buNone/>
            </a:pPr>
            <a:r>
              <a:rPr lang="en-US" sz="2000" b="0" i="0" u="none" strike="noStrike" baseline="0">
                <a:solidFill>
                  <a:srgbClr val="FF0000"/>
                </a:solidFill>
                <a:latin typeface="ArialMT"/>
              </a:rPr>
              <a:t>the pin mappings in the .</a:t>
            </a:r>
            <a:r>
              <a:rPr lang="en-US" sz="2000" b="0" i="0" u="none" strike="noStrike" baseline="0" err="1">
                <a:solidFill>
                  <a:srgbClr val="FF0000"/>
                </a:solidFill>
                <a:latin typeface="ArialMT"/>
              </a:rPr>
              <a:t>qsf</a:t>
            </a:r>
            <a:r>
              <a:rPr lang="en-US" sz="2000" b="0" i="0" u="none" strike="noStrike" baseline="0">
                <a:solidFill>
                  <a:srgbClr val="FF0000"/>
                </a:solidFill>
                <a:latin typeface="ArialMT"/>
              </a:rPr>
              <a:t> file are correct.</a:t>
            </a:r>
          </a:p>
          <a:p>
            <a:endParaRPr lang="en-US" sz="2000">
              <a:solidFill>
                <a:srgbClr val="FF0000"/>
              </a:solidFill>
              <a:ea typeface="Calibri"/>
              <a:cs typeface="Calibri"/>
            </a:endParaRPr>
          </a:p>
        </p:txBody>
      </p:sp>
      <p:sp>
        <p:nvSpPr>
          <p:cNvPr id="4" name="TextBox 3">
            <a:extLst>
              <a:ext uri="{FF2B5EF4-FFF2-40B4-BE49-F238E27FC236}">
                <a16:creationId xmlns:a16="http://schemas.microsoft.com/office/drawing/2014/main" id="{B2C8EB94-09F5-1474-7520-8E9F1A64E757}"/>
              </a:ext>
            </a:extLst>
          </p:cNvPr>
          <p:cNvSpPr txBox="1"/>
          <p:nvPr/>
        </p:nvSpPr>
        <p:spPr>
          <a:xfrm>
            <a:off x="3362325" y="4620787"/>
            <a:ext cx="6288901" cy="1015663"/>
          </a:xfrm>
          <a:prstGeom prst="rect">
            <a:avLst/>
          </a:prstGeom>
          <a:noFill/>
        </p:spPr>
        <p:txBody>
          <a:bodyPr wrap="none" lIns="91440" tIns="45720" rIns="91440" bIns="45720" rtlCol="0" anchor="t">
            <a:spAutoFit/>
          </a:bodyPr>
          <a:lstStyle/>
          <a:p>
            <a:pPr marL="0" indent="0">
              <a:buNone/>
            </a:pPr>
            <a:r>
              <a:rPr lang="en-US" sz="2000" b="0" i="0" u="none" strike="noStrike" baseline="0">
                <a:solidFill>
                  <a:srgbClr val="FF0000"/>
                </a:solidFill>
                <a:latin typeface="ArialMT"/>
              </a:rPr>
              <a:t>In most cases you may wish to edit the generated .</a:t>
            </a:r>
            <a:r>
              <a:rPr lang="en-US" sz="2000" b="0" i="0" u="none" strike="noStrike" baseline="0" err="1">
                <a:solidFill>
                  <a:srgbClr val="FF0000"/>
                </a:solidFill>
                <a:latin typeface="ArialMT"/>
              </a:rPr>
              <a:t>qsf</a:t>
            </a:r>
            <a:endParaRPr lang="en-US" sz="2000" b="0" i="0" u="none" strike="noStrike" baseline="0">
              <a:solidFill>
                <a:srgbClr val="FF0000"/>
              </a:solidFill>
              <a:latin typeface="ArialMT"/>
            </a:endParaRPr>
          </a:p>
          <a:p>
            <a:pPr marL="0" indent="0">
              <a:buNone/>
            </a:pPr>
            <a:r>
              <a:rPr lang="en-US" sz="2000" b="0" i="0" u="none" strike="noStrike" baseline="0">
                <a:solidFill>
                  <a:srgbClr val="FF0000"/>
                </a:solidFill>
                <a:latin typeface="ArialMT"/>
              </a:rPr>
              <a:t>file to use more “standard” signal names.</a:t>
            </a:r>
          </a:p>
          <a:p>
            <a:endParaRPr lang="en-US" sz="2000">
              <a:solidFill>
                <a:srgbClr val="FF0000"/>
              </a:solidFill>
              <a:ea typeface="Calibri"/>
              <a:cs typeface="Calibri"/>
            </a:endParaRPr>
          </a:p>
        </p:txBody>
      </p:sp>
    </p:spTree>
    <p:extLst>
      <p:ext uri="{BB962C8B-B14F-4D97-AF65-F5344CB8AC3E}">
        <p14:creationId xmlns:p14="http://schemas.microsoft.com/office/powerpoint/2010/main" val="1176586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5726F-7715-E643-E231-9730C9A844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81D1AC-F077-53FA-B8A4-2FEB997C2F1D}"/>
              </a:ext>
            </a:extLst>
          </p:cNvPr>
          <p:cNvSpPr>
            <a:spLocks noGrp="1"/>
          </p:cNvSpPr>
          <p:nvPr>
            <p:ph type="title"/>
          </p:nvPr>
        </p:nvSpPr>
        <p:spPr>
          <a:xfrm>
            <a:off x="495300" y="457200"/>
            <a:ext cx="10668000" cy="1066800"/>
          </a:xfrm>
        </p:spPr>
        <p:txBody>
          <a:bodyPr anchor="b">
            <a:normAutofit/>
          </a:bodyPr>
          <a:lstStyle/>
          <a:p>
            <a:r>
              <a:rPr lang="en-US"/>
              <a:t>Add sources to the project</a:t>
            </a:r>
          </a:p>
        </p:txBody>
      </p:sp>
      <p:sp>
        <p:nvSpPr>
          <p:cNvPr id="5" name="Footer Placeholder 4">
            <a:extLst>
              <a:ext uri="{FF2B5EF4-FFF2-40B4-BE49-F238E27FC236}">
                <a16:creationId xmlns:a16="http://schemas.microsoft.com/office/drawing/2014/main" id="{7C303BE1-E776-A96F-314B-7D19808AB021}"/>
              </a:ext>
            </a:extLst>
          </p:cNvPr>
          <p:cNvSpPr>
            <a:spLocks noGrp="1"/>
          </p:cNvSpPr>
          <p:nvPr>
            <p:ph type="ftr" sz="quarter" idx="11"/>
          </p:nvPr>
        </p:nvSpPr>
        <p:spPr>
          <a:xfrm>
            <a:off x="0" y="6505057"/>
            <a:ext cx="4686300" cy="344710"/>
          </a:xfrm>
        </p:spPr>
        <p:txBody>
          <a:bodyPr/>
          <a:lstStyle/>
          <a:p>
            <a:r>
              <a:rPr lang="en-US"/>
              <a:t>Department of Electrical and Computer Engineering</a:t>
            </a:r>
          </a:p>
        </p:txBody>
      </p:sp>
      <p:sp>
        <p:nvSpPr>
          <p:cNvPr id="6" name="Content Placeholder 5">
            <a:extLst>
              <a:ext uri="{FF2B5EF4-FFF2-40B4-BE49-F238E27FC236}">
                <a16:creationId xmlns:a16="http://schemas.microsoft.com/office/drawing/2014/main" id="{6B1216BD-EF7F-F265-01EB-43EAEE7C34ED}"/>
              </a:ext>
            </a:extLst>
          </p:cNvPr>
          <p:cNvSpPr>
            <a:spLocks noGrp="1"/>
          </p:cNvSpPr>
          <p:nvPr>
            <p:ph sz="quarter" idx="13"/>
          </p:nvPr>
        </p:nvSpPr>
        <p:spPr>
          <a:xfrm>
            <a:off x="1028700" y="1840447"/>
            <a:ext cx="10134600" cy="4076776"/>
          </a:xfrm>
        </p:spPr>
        <p:txBody>
          <a:bodyPr vert="horz" lIns="0" tIns="45720" rIns="91440" bIns="45720" rtlCol="0" anchor="t">
            <a:normAutofit/>
          </a:bodyPr>
          <a:lstStyle/>
          <a:p>
            <a:pPr algn="l"/>
            <a:r>
              <a:rPr lang="en-US" sz="2000">
                <a:latin typeface="Arial"/>
                <a:cs typeface="Arial"/>
              </a:rPr>
              <a:t>Normally you would copy the generated files to your work area and edit both the .</a:t>
            </a:r>
            <a:r>
              <a:rPr lang="en-US" sz="2000" err="1">
                <a:latin typeface="Arial"/>
                <a:cs typeface="Arial"/>
              </a:rPr>
              <a:t>qsf</a:t>
            </a:r>
            <a:r>
              <a:rPr lang="en-US" sz="2000">
                <a:latin typeface="Arial"/>
                <a:cs typeface="Arial"/>
              </a:rPr>
              <a:t> and the top -level .v file to define your desired signal names.</a:t>
            </a:r>
          </a:p>
          <a:p>
            <a:pPr algn="l"/>
            <a:r>
              <a:rPr lang="en-US" sz="2000">
                <a:latin typeface="Arial"/>
                <a:cs typeface="Arial"/>
              </a:rPr>
              <a:t>However, for this lab, you will use the provided files (from the zip file) which have been edited to have more meaningful signal names for some ports.</a:t>
            </a:r>
          </a:p>
          <a:p>
            <a:pPr algn="l"/>
            <a:r>
              <a:rPr lang="en-US" sz="2000">
                <a:latin typeface="Arial"/>
                <a:cs typeface="Arial"/>
              </a:rPr>
              <a:t>Download Minilab0.zip from the website</a:t>
            </a:r>
          </a:p>
          <a:p>
            <a:pPr algn="l"/>
            <a:r>
              <a:rPr lang="en-US" sz="2000">
                <a:latin typeface="Arial"/>
                <a:cs typeface="Arial"/>
              </a:rPr>
              <a:t>In the lab </a:t>
            </a:r>
            <a:r>
              <a:rPr lang="en-US" sz="2000" err="1">
                <a:latin typeface="Arial"/>
                <a:cs typeface="Arial"/>
              </a:rPr>
              <a:t>zipfile</a:t>
            </a:r>
            <a:r>
              <a:rPr lang="en-US" sz="2000">
                <a:latin typeface="Arial"/>
                <a:cs typeface="Arial"/>
              </a:rPr>
              <a:t>, we have provided the top-level .v, a couple of .</a:t>
            </a:r>
            <a:r>
              <a:rPr lang="en-US" sz="2000" err="1">
                <a:latin typeface="Arial"/>
                <a:cs typeface="Arial"/>
              </a:rPr>
              <a:t>sv</a:t>
            </a:r>
            <a:r>
              <a:rPr lang="en-US" sz="2000">
                <a:latin typeface="Arial"/>
                <a:cs typeface="Arial"/>
              </a:rPr>
              <a:t> files and other Quartus project-related files for you. Copy all the files to the </a:t>
            </a:r>
            <a:r>
              <a:rPr lang="en-US" sz="2000" b="1">
                <a:latin typeface="Arial"/>
                <a:cs typeface="Arial"/>
              </a:rPr>
              <a:t>Minilab0</a:t>
            </a:r>
            <a:r>
              <a:rPr lang="en-US" sz="2000">
                <a:latin typeface="Arial"/>
                <a:cs typeface="Arial"/>
              </a:rPr>
              <a:t> folder under </a:t>
            </a:r>
            <a:r>
              <a:rPr lang="en-US" sz="2000" b="1" err="1">
                <a:latin typeface="Arial"/>
                <a:cs typeface="Arial"/>
              </a:rPr>
              <a:t>CodeGenerated</a:t>
            </a:r>
            <a:r>
              <a:rPr lang="en-US" sz="2000" b="1">
                <a:latin typeface="Arial"/>
                <a:cs typeface="Arial"/>
              </a:rPr>
              <a:t>/Minilab0</a:t>
            </a:r>
            <a:r>
              <a:rPr lang="en-US" sz="2000">
                <a:latin typeface="Arial"/>
                <a:cs typeface="Arial"/>
              </a:rPr>
              <a:t> folder created by the system builder software. </a:t>
            </a:r>
            <a:r>
              <a:rPr lang="en-US" sz="2000">
                <a:solidFill>
                  <a:srgbClr val="FF0000"/>
                </a:solidFill>
                <a:latin typeface="Arial"/>
                <a:cs typeface="Arial"/>
              </a:rPr>
              <a:t>Make sure to also copy the .</a:t>
            </a:r>
            <a:r>
              <a:rPr lang="en-US" sz="2000" err="1">
                <a:solidFill>
                  <a:srgbClr val="FF0000"/>
                </a:solidFill>
                <a:latin typeface="Arial"/>
                <a:cs typeface="Arial"/>
              </a:rPr>
              <a:t>qsf</a:t>
            </a:r>
            <a:r>
              <a:rPr lang="en-US" sz="2000">
                <a:solidFill>
                  <a:srgbClr val="FF0000"/>
                </a:solidFill>
                <a:latin typeface="Arial"/>
                <a:cs typeface="Arial"/>
              </a:rPr>
              <a:t> file from the .zip and overwrite the generated .</a:t>
            </a:r>
            <a:r>
              <a:rPr lang="en-US" sz="2000" err="1">
                <a:solidFill>
                  <a:srgbClr val="FF0000"/>
                </a:solidFill>
                <a:latin typeface="Arial"/>
                <a:cs typeface="Arial"/>
              </a:rPr>
              <a:t>qsf</a:t>
            </a:r>
            <a:r>
              <a:rPr lang="en-US" sz="2000">
                <a:solidFill>
                  <a:srgbClr val="FF0000"/>
                </a:solidFill>
                <a:latin typeface="Arial"/>
                <a:cs typeface="Arial"/>
              </a:rPr>
              <a:t> file.</a:t>
            </a:r>
          </a:p>
        </p:txBody>
      </p:sp>
    </p:spTree>
    <p:extLst>
      <p:ext uri="{BB962C8B-B14F-4D97-AF65-F5344CB8AC3E}">
        <p14:creationId xmlns:p14="http://schemas.microsoft.com/office/powerpoint/2010/main" val="3987730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117C3-2F01-999A-045B-92B2437AC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6F3878-974A-6945-DA80-B60820023D83}"/>
              </a:ext>
            </a:extLst>
          </p:cNvPr>
          <p:cNvSpPr>
            <a:spLocks noGrp="1"/>
          </p:cNvSpPr>
          <p:nvPr>
            <p:ph type="title"/>
          </p:nvPr>
        </p:nvSpPr>
        <p:spPr>
          <a:xfrm>
            <a:off x="495300" y="457200"/>
            <a:ext cx="10668000" cy="1066800"/>
          </a:xfrm>
        </p:spPr>
        <p:txBody>
          <a:bodyPr anchor="b">
            <a:normAutofit/>
          </a:bodyPr>
          <a:lstStyle/>
          <a:p>
            <a:r>
              <a:rPr lang="en-US"/>
              <a:t>Open the project</a:t>
            </a:r>
          </a:p>
        </p:txBody>
      </p:sp>
      <p:sp>
        <p:nvSpPr>
          <p:cNvPr id="5" name="Footer Placeholder 4">
            <a:extLst>
              <a:ext uri="{FF2B5EF4-FFF2-40B4-BE49-F238E27FC236}">
                <a16:creationId xmlns:a16="http://schemas.microsoft.com/office/drawing/2014/main" id="{B97B3002-AC46-9384-3BC0-91EBD564C685}"/>
              </a:ext>
            </a:extLst>
          </p:cNvPr>
          <p:cNvSpPr>
            <a:spLocks noGrp="1"/>
          </p:cNvSpPr>
          <p:nvPr>
            <p:ph type="ftr" sz="quarter" idx="11"/>
          </p:nvPr>
        </p:nvSpPr>
        <p:spPr>
          <a:xfrm>
            <a:off x="0" y="6505057"/>
            <a:ext cx="4686300" cy="344710"/>
          </a:xfrm>
        </p:spPr>
        <p:txBody>
          <a:bodyPr/>
          <a:lstStyle/>
          <a:p>
            <a:r>
              <a:rPr lang="en-US"/>
              <a:t>Department of Electrical and Computer Engineering</a:t>
            </a:r>
          </a:p>
        </p:txBody>
      </p:sp>
      <p:sp>
        <p:nvSpPr>
          <p:cNvPr id="6" name="Content Placeholder 5">
            <a:extLst>
              <a:ext uri="{FF2B5EF4-FFF2-40B4-BE49-F238E27FC236}">
                <a16:creationId xmlns:a16="http://schemas.microsoft.com/office/drawing/2014/main" id="{93253477-4F37-B9DB-09B0-9B0A09069772}"/>
              </a:ext>
            </a:extLst>
          </p:cNvPr>
          <p:cNvSpPr>
            <a:spLocks noGrp="1"/>
          </p:cNvSpPr>
          <p:nvPr>
            <p:ph sz="quarter" idx="13"/>
          </p:nvPr>
        </p:nvSpPr>
        <p:spPr>
          <a:xfrm>
            <a:off x="1028700" y="1840447"/>
            <a:ext cx="10134600" cy="3698707"/>
          </a:xfrm>
        </p:spPr>
        <p:txBody>
          <a:bodyPr vert="horz" lIns="0" tIns="45720" rIns="91440" bIns="45720" rtlCol="0" anchor="t">
            <a:normAutofit/>
          </a:bodyPr>
          <a:lstStyle/>
          <a:p>
            <a:pPr algn="l"/>
            <a:r>
              <a:rPr lang="en-US" sz="2000">
                <a:latin typeface="Arial"/>
                <a:cs typeface="Arial"/>
              </a:rPr>
              <a:t>From </a:t>
            </a:r>
            <a:r>
              <a:rPr lang="en-US" sz="2000" b="1">
                <a:latin typeface="Arial"/>
                <a:cs typeface="Arial"/>
              </a:rPr>
              <a:t>Minilab0</a:t>
            </a:r>
            <a:r>
              <a:rPr lang="en-US" sz="2000">
                <a:latin typeface="Arial"/>
                <a:cs typeface="Arial"/>
              </a:rPr>
              <a:t> folder, click </a:t>
            </a:r>
            <a:r>
              <a:rPr lang="en-US" sz="2000" b="1">
                <a:latin typeface="Arial"/>
                <a:cs typeface="Arial"/>
              </a:rPr>
              <a:t>Minilab0.qpf </a:t>
            </a:r>
            <a:r>
              <a:rPr lang="en-US" sz="2000">
                <a:latin typeface="Arial"/>
                <a:cs typeface="Arial"/>
              </a:rPr>
              <a:t>to open the project in Quartus</a:t>
            </a:r>
          </a:p>
          <a:p>
            <a:pPr algn="l"/>
            <a:r>
              <a:rPr lang="en-US" sz="2000">
                <a:latin typeface="Arial"/>
                <a:cs typeface="Arial"/>
              </a:rPr>
              <a:t>Click “project”-&gt; “add/remove file in project”</a:t>
            </a:r>
          </a:p>
          <a:p>
            <a:pPr algn="l"/>
            <a:r>
              <a:rPr lang="en-US" sz="2000">
                <a:latin typeface="Arial"/>
                <a:cs typeface="Arial"/>
              </a:rPr>
              <a:t>Add all the source files into your project</a:t>
            </a:r>
          </a:p>
          <a:p>
            <a:pPr algn="l"/>
            <a:r>
              <a:rPr lang="en-US" sz="2000">
                <a:latin typeface="Arial"/>
                <a:cs typeface="Arial"/>
              </a:rPr>
              <a:t>The .</a:t>
            </a:r>
            <a:r>
              <a:rPr lang="en-US" sz="2000" err="1">
                <a:latin typeface="Arial"/>
                <a:cs typeface="Arial"/>
              </a:rPr>
              <a:t>qsf</a:t>
            </a:r>
            <a:r>
              <a:rPr lang="en-US" sz="2000">
                <a:latin typeface="Arial"/>
                <a:cs typeface="Arial"/>
              </a:rPr>
              <a:t> file has the top-level pin assignments for the peripherals used in this lab (Check tables 3-5 to 3-9 in </a:t>
            </a:r>
            <a:r>
              <a:rPr lang="en-US" sz="2000" b="0" i="1" u="none" strike="noStrike" baseline="0">
                <a:solidFill>
                  <a:srgbClr val="FF0000"/>
                </a:solidFill>
                <a:latin typeface="Arial"/>
                <a:cs typeface="Arial"/>
              </a:rPr>
              <a:t>DE1-SoC_v.5.1.1_HWrevF_SystemCD/</a:t>
            </a:r>
            <a:r>
              <a:rPr lang="en-US" sz="2000" b="0" i="1" u="none" strike="noStrike" baseline="0" err="1">
                <a:solidFill>
                  <a:srgbClr val="FF0000"/>
                </a:solidFill>
                <a:latin typeface="Arial"/>
                <a:cs typeface="Arial"/>
              </a:rPr>
              <a:t>UserManual</a:t>
            </a:r>
            <a:r>
              <a:rPr lang="en-US" sz="2000" b="0" i="1" u="none" strike="noStrike" baseline="0">
                <a:solidFill>
                  <a:srgbClr val="FF0000"/>
                </a:solidFill>
                <a:latin typeface="Arial"/>
                <a:cs typeface="Arial"/>
              </a:rPr>
              <a:t>/ DE1-SoC_User_manual.pdf</a:t>
            </a:r>
            <a:r>
              <a:rPr lang="en-US" sz="2000">
                <a:latin typeface="Arial"/>
                <a:cs typeface="Arial"/>
              </a:rPr>
              <a:t>). If you need to modify any future project by adding more peripherals, you can add signals to your top-level Verilog file for that peripheral and directly assign the pins in the .</a:t>
            </a:r>
            <a:r>
              <a:rPr lang="en-US" sz="2000" err="1">
                <a:latin typeface="Arial"/>
                <a:cs typeface="Arial"/>
              </a:rPr>
              <a:t>qsf</a:t>
            </a:r>
            <a:r>
              <a:rPr lang="en-US" sz="2000">
                <a:latin typeface="Arial"/>
                <a:cs typeface="Arial"/>
              </a:rPr>
              <a:t> file according to tables in the above-mentioned pdf.</a:t>
            </a:r>
          </a:p>
        </p:txBody>
      </p:sp>
    </p:spTree>
    <p:extLst>
      <p:ext uri="{BB962C8B-B14F-4D97-AF65-F5344CB8AC3E}">
        <p14:creationId xmlns:p14="http://schemas.microsoft.com/office/powerpoint/2010/main" val="3454487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77BE4-499F-1881-467B-3A8BACAAAE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E378B1-E614-5C69-47D6-15B4FC0B10D3}"/>
              </a:ext>
            </a:extLst>
          </p:cNvPr>
          <p:cNvSpPr>
            <a:spLocks noGrp="1"/>
          </p:cNvSpPr>
          <p:nvPr>
            <p:ph type="title"/>
          </p:nvPr>
        </p:nvSpPr>
        <p:spPr>
          <a:xfrm>
            <a:off x="495300" y="457200"/>
            <a:ext cx="10668000" cy="1066800"/>
          </a:xfrm>
        </p:spPr>
        <p:txBody>
          <a:bodyPr anchor="b">
            <a:normAutofit/>
          </a:bodyPr>
          <a:lstStyle/>
          <a:p>
            <a:r>
              <a:rPr lang="en-US"/>
              <a:t>What to Code</a:t>
            </a:r>
          </a:p>
        </p:txBody>
      </p:sp>
      <p:sp>
        <p:nvSpPr>
          <p:cNvPr id="5" name="Footer Placeholder 4">
            <a:extLst>
              <a:ext uri="{FF2B5EF4-FFF2-40B4-BE49-F238E27FC236}">
                <a16:creationId xmlns:a16="http://schemas.microsoft.com/office/drawing/2014/main" id="{4D162A4A-C508-4653-33E6-3AA5BAA1736F}"/>
              </a:ext>
            </a:extLst>
          </p:cNvPr>
          <p:cNvSpPr>
            <a:spLocks noGrp="1"/>
          </p:cNvSpPr>
          <p:nvPr>
            <p:ph type="ftr" sz="quarter" idx="11"/>
          </p:nvPr>
        </p:nvSpPr>
        <p:spPr>
          <a:xfrm>
            <a:off x="0" y="6505057"/>
            <a:ext cx="4686300" cy="344710"/>
          </a:xfrm>
        </p:spPr>
        <p:txBody>
          <a:bodyPr/>
          <a:lstStyle/>
          <a:p>
            <a:r>
              <a:rPr lang="en-US"/>
              <a:t>Department of Electrical and Computer Engineering</a:t>
            </a:r>
          </a:p>
        </p:txBody>
      </p:sp>
      <p:sp>
        <p:nvSpPr>
          <p:cNvPr id="6" name="Content Placeholder 5">
            <a:extLst>
              <a:ext uri="{FF2B5EF4-FFF2-40B4-BE49-F238E27FC236}">
                <a16:creationId xmlns:a16="http://schemas.microsoft.com/office/drawing/2014/main" id="{19E69396-0D28-D055-8399-D0C71A2A8413}"/>
              </a:ext>
            </a:extLst>
          </p:cNvPr>
          <p:cNvSpPr>
            <a:spLocks noGrp="1"/>
          </p:cNvSpPr>
          <p:nvPr>
            <p:ph sz="quarter" idx="13"/>
          </p:nvPr>
        </p:nvSpPr>
        <p:spPr>
          <a:xfrm>
            <a:off x="1028700" y="1840447"/>
            <a:ext cx="10134600" cy="3100830"/>
          </a:xfrm>
        </p:spPr>
        <p:txBody>
          <a:bodyPr vert="horz" lIns="0" tIns="45720" rIns="91440" bIns="45720" rtlCol="0" anchor="t">
            <a:normAutofit/>
          </a:bodyPr>
          <a:lstStyle/>
          <a:p>
            <a:pPr algn="l"/>
            <a:r>
              <a:rPr lang="en-US" sz="2000">
                <a:latin typeface="Arial"/>
                <a:cs typeface="Arial"/>
              </a:rPr>
              <a:t>For this lab, you will be writing the code for the </a:t>
            </a:r>
            <a:r>
              <a:rPr lang="en-US" sz="2000" err="1">
                <a:latin typeface="Arial"/>
                <a:cs typeface="Arial"/>
              </a:rPr>
              <a:t>fifo</a:t>
            </a:r>
            <a:r>
              <a:rPr lang="en-US" sz="2000">
                <a:latin typeface="Arial"/>
                <a:cs typeface="Arial"/>
              </a:rPr>
              <a:t> and multiply-accumulate (MAC) units in Verilog/</a:t>
            </a:r>
            <a:r>
              <a:rPr lang="en-US" sz="2000" err="1">
                <a:latin typeface="Arial"/>
                <a:cs typeface="Arial"/>
              </a:rPr>
              <a:t>SystemVerilog</a:t>
            </a:r>
            <a:r>
              <a:rPr lang="en-US" sz="2000">
                <a:latin typeface="Arial"/>
                <a:cs typeface="Arial"/>
              </a:rPr>
              <a:t>. It will help you jog your memory if you have forgotten how to code in Verilog/</a:t>
            </a:r>
            <a:r>
              <a:rPr lang="en-US" sz="2000" err="1">
                <a:latin typeface="Arial"/>
                <a:cs typeface="Arial"/>
              </a:rPr>
              <a:t>SystemVerilog</a:t>
            </a:r>
            <a:r>
              <a:rPr lang="en-US" sz="2000">
                <a:latin typeface="Arial"/>
                <a:cs typeface="Arial"/>
              </a:rPr>
              <a:t>.</a:t>
            </a:r>
          </a:p>
          <a:p>
            <a:pPr algn="l"/>
            <a:r>
              <a:rPr lang="en-US" sz="2000">
                <a:latin typeface="Arial"/>
                <a:cs typeface="Arial"/>
              </a:rPr>
              <a:t>Fill up the provided </a:t>
            </a:r>
            <a:r>
              <a:rPr lang="en-US" sz="2000" i="1">
                <a:latin typeface="Arial"/>
                <a:cs typeface="Arial"/>
              </a:rPr>
              <a:t>fifo.sv</a:t>
            </a:r>
            <a:r>
              <a:rPr lang="en-US" sz="2000">
                <a:latin typeface="Arial"/>
                <a:cs typeface="Arial"/>
              </a:rPr>
              <a:t> and </a:t>
            </a:r>
            <a:r>
              <a:rPr lang="en-US" sz="2000" i="1">
                <a:latin typeface="Arial"/>
                <a:cs typeface="Arial"/>
              </a:rPr>
              <a:t>mac.sv</a:t>
            </a:r>
            <a:r>
              <a:rPr lang="en-US" sz="2000">
                <a:latin typeface="Arial"/>
                <a:cs typeface="Arial"/>
              </a:rPr>
              <a:t> files with your code</a:t>
            </a:r>
          </a:p>
          <a:p>
            <a:pPr algn="l"/>
            <a:r>
              <a:rPr lang="en-US" sz="2000">
                <a:latin typeface="Arial"/>
                <a:cs typeface="Arial"/>
              </a:rPr>
              <a:t>The purpose of the logic that you will be helping in completing is to perform a dot product of two arrays. The result of the dot product is stored in an output register that is displayed in </a:t>
            </a:r>
            <a:r>
              <a:rPr lang="en-US" sz="2000" b="1">
                <a:latin typeface="Arial"/>
                <a:cs typeface="Arial"/>
              </a:rPr>
              <a:t>hex</a:t>
            </a:r>
            <a:r>
              <a:rPr lang="en-US" sz="2000">
                <a:latin typeface="Arial"/>
                <a:cs typeface="Arial"/>
              </a:rPr>
              <a:t> format on the </a:t>
            </a:r>
            <a:r>
              <a:rPr lang="en-US" sz="2000" b="1">
                <a:latin typeface="Arial"/>
                <a:cs typeface="Arial"/>
              </a:rPr>
              <a:t>7-segment display</a:t>
            </a:r>
            <a:r>
              <a:rPr lang="en-US" sz="2000">
                <a:latin typeface="Arial"/>
                <a:cs typeface="Arial"/>
              </a:rPr>
              <a:t> when the switch </a:t>
            </a:r>
            <a:r>
              <a:rPr lang="en-US" sz="2000" b="1">
                <a:latin typeface="Arial"/>
                <a:cs typeface="Arial"/>
              </a:rPr>
              <a:t>SW0</a:t>
            </a:r>
            <a:r>
              <a:rPr lang="en-US" sz="2000">
                <a:latin typeface="Arial"/>
                <a:cs typeface="Arial"/>
              </a:rPr>
              <a:t> is turned </a:t>
            </a:r>
            <a:r>
              <a:rPr lang="en-US" sz="2000" b="1">
                <a:latin typeface="Arial"/>
                <a:cs typeface="Arial"/>
              </a:rPr>
              <a:t>ON</a:t>
            </a:r>
            <a:r>
              <a:rPr lang="en-US" sz="2000">
                <a:latin typeface="Arial"/>
                <a:cs typeface="Arial"/>
              </a:rPr>
              <a:t>. </a:t>
            </a:r>
            <a:r>
              <a:rPr lang="en-US" sz="2000" b="1">
                <a:latin typeface="Arial"/>
                <a:cs typeface="Arial"/>
              </a:rPr>
              <a:t>LED1</a:t>
            </a:r>
            <a:r>
              <a:rPr lang="en-US" sz="2000">
                <a:latin typeface="Arial"/>
                <a:cs typeface="Arial"/>
              </a:rPr>
              <a:t> should also turn </a:t>
            </a:r>
            <a:r>
              <a:rPr lang="en-US" sz="2000" b="1">
                <a:latin typeface="Arial"/>
                <a:cs typeface="Arial"/>
              </a:rPr>
              <a:t>ON</a:t>
            </a:r>
            <a:r>
              <a:rPr lang="en-US" sz="2000">
                <a:latin typeface="Arial"/>
                <a:cs typeface="Arial"/>
              </a:rPr>
              <a:t> indicating that the logic is in </a:t>
            </a:r>
            <a:r>
              <a:rPr lang="en-US" sz="2000" b="1">
                <a:latin typeface="Arial"/>
                <a:cs typeface="Arial"/>
              </a:rPr>
              <a:t>DONE</a:t>
            </a:r>
            <a:r>
              <a:rPr lang="en-US" sz="2000">
                <a:latin typeface="Arial"/>
                <a:cs typeface="Arial"/>
              </a:rPr>
              <a:t> state. </a:t>
            </a:r>
          </a:p>
          <a:p>
            <a:r>
              <a:rPr lang="en-US" sz="2000">
                <a:latin typeface="Arial"/>
                <a:cs typeface="Arial"/>
              </a:rPr>
              <a:t>Write a testbench and simulate your code in </a:t>
            </a:r>
            <a:r>
              <a:rPr lang="en-US" sz="2000" err="1">
                <a:latin typeface="Arial"/>
                <a:cs typeface="Arial"/>
              </a:rPr>
              <a:t>QuestaSim</a:t>
            </a:r>
            <a:endParaRPr lang="en-US" sz="2000">
              <a:latin typeface="Arial"/>
              <a:cs typeface="Arial"/>
            </a:endParaRPr>
          </a:p>
        </p:txBody>
      </p:sp>
    </p:spTree>
    <p:extLst>
      <p:ext uri="{BB962C8B-B14F-4D97-AF65-F5344CB8AC3E}">
        <p14:creationId xmlns:p14="http://schemas.microsoft.com/office/powerpoint/2010/main" val="3311542297"/>
      </p:ext>
    </p:extLst>
  </p:cSld>
  <p:clrMapOvr>
    <a:masterClrMapping/>
  </p:clrMapOvr>
</p:sld>
</file>

<file path=ppt/theme/theme1.xml><?xml version="1.0" encoding="utf-8"?>
<a:theme xmlns:a="http://schemas.openxmlformats.org/drawingml/2006/main" name="Office Theme">
  <a:themeElements>
    <a:clrScheme name="UW-Madison theme1">
      <a:dk1>
        <a:srgbClr val="202020"/>
      </a:dk1>
      <a:lt1>
        <a:srgbClr val="FFFFFF"/>
      </a:lt1>
      <a:dk2>
        <a:srgbClr val="101010"/>
      </a:dk2>
      <a:lt2>
        <a:srgbClr val="DADFE1"/>
      </a:lt2>
      <a:accent1>
        <a:srgbClr val="C5050C"/>
      </a:accent1>
      <a:accent2>
        <a:srgbClr val="C5050C"/>
      </a:accent2>
      <a:accent3>
        <a:srgbClr val="9B0000"/>
      </a:accent3>
      <a:accent4>
        <a:srgbClr val="FCCB51"/>
      </a:accent4>
      <a:accent5>
        <a:srgbClr val="80B3AE"/>
      </a:accent5>
      <a:accent6>
        <a:srgbClr val="ADADAD"/>
      </a:accent6>
      <a:hlink>
        <a:srgbClr val="0479A8"/>
      </a:hlink>
      <a:folHlink>
        <a:srgbClr val="0479A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Madison-text-Arial-16_9" id="{A9A98CE5-4107-BC4E-8079-0672D8F6A38D}" vid="{7D782E8D-39B3-E84A-BFAE-588729B8D57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9E6EC0B245C024F9F37592F77EC8D0F" ma:contentTypeVersion="9" ma:contentTypeDescription="Create a new document." ma:contentTypeScope="" ma:versionID="614bd291482922e0a6b20fd65097dd37">
  <xsd:schema xmlns:xsd="http://www.w3.org/2001/XMLSchema" xmlns:xs="http://www.w3.org/2001/XMLSchema" xmlns:p="http://schemas.microsoft.com/office/2006/metadata/properties" xmlns:ns3="5a017a0a-a658-4b72-b1bc-3f117e8b9b84" xmlns:ns4="273d9f85-6d01-4688-a4ad-d462ae2353e1" targetNamespace="http://schemas.microsoft.com/office/2006/metadata/properties" ma:root="true" ma:fieldsID="d20d4e5769690c8bd2a063e50fbf79d6" ns3:_="" ns4:_="">
    <xsd:import namespace="5a017a0a-a658-4b72-b1bc-3f117e8b9b84"/>
    <xsd:import namespace="273d9f85-6d01-4688-a4ad-d462ae2353e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017a0a-a658-4b72-b1bc-3f117e8b9b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73d9f85-6d01-4688-a4ad-d462ae2353e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5a017a0a-a658-4b72-b1bc-3f117e8b9b8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224ED-6A7E-4660-8C11-E9C13F94820C}">
  <ds:schemaRefs>
    <ds:schemaRef ds:uri="273d9f85-6d01-4688-a4ad-d462ae2353e1"/>
    <ds:schemaRef ds:uri="5a017a0a-a658-4b72-b1bc-3f117e8b9b8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9FDFB00-E8B7-4286-BAE1-19880F36F6B8}">
  <ds:schemaRefs>
    <ds:schemaRef ds:uri="273d9f85-6d01-4688-a4ad-d462ae2353e1"/>
    <ds:schemaRef ds:uri="5a017a0a-a658-4b72-b1bc-3f117e8b9b8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4157E09-0C62-4E67-8A0B-9BD6CFD3A2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UW-Madison-text-Arial-16_9</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ECE 554: Minilab 0</vt:lpstr>
      <vt:lpstr>DE1-SoC Board Layout</vt:lpstr>
      <vt:lpstr>Minilab 0 Description</vt:lpstr>
      <vt:lpstr>Create a project</vt:lpstr>
      <vt:lpstr>Create a project</vt:lpstr>
      <vt:lpstr>File Description</vt:lpstr>
      <vt:lpstr>Add sources to the project</vt:lpstr>
      <vt:lpstr>Open the project</vt:lpstr>
      <vt:lpstr>What to Code</vt:lpstr>
      <vt:lpstr>Compile code and program the FPGA</vt:lpstr>
      <vt:lpstr>Sample Demo</vt:lpstr>
      <vt:lpstr>Use Quartus IP Catalog</vt:lpstr>
      <vt:lpstr>Use Quartus IP Catalog</vt:lpstr>
      <vt:lpstr>Use Quartus IP Catalog</vt:lpstr>
      <vt:lpstr>Submission</vt:lpstr>
      <vt:lpstr>Demo and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ABHISHEK BHATTACHARYYA</dc:creator>
  <cp:revision>71</cp:revision>
  <dcterms:created xsi:type="dcterms:W3CDTF">2025-01-21T02:18:13Z</dcterms:created>
  <dcterms:modified xsi:type="dcterms:W3CDTF">2025-01-23T21:20:07Z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0x010100A9E6EC0B245C024F9F37592F77EC8D0F</vt:lpwstr>
  </property>
</Properties>
</file>